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56" r:id="rId6"/>
    <p:sldId id="283" r:id="rId7"/>
    <p:sldId id="299" r:id="rId8"/>
    <p:sldId id="302" r:id="rId9"/>
    <p:sldId id="303" r:id="rId10"/>
    <p:sldId id="304" r:id="rId11"/>
    <p:sldId id="305" r:id="rId12"/>
    <p:sldId id="306" r:id="rId13"/>
    <p:sldId id="288" r:id="rId14"/>
    <p:sldId id="289" r:id="rId15"/>
    <p:sldId id="300" r:id="rId16"/>
    <p:sldId id="307" r:id="rId17"/>
    <p:sldId id="308" r:id="rId18"/>
    <p:sldId id="309" r:id="rId19"/>
    <p:sldId id="315" r:id="rId20"/>
    <p:sldId id="310" r:id="rId21"/>
    <p:sldId id="316" r:id="rId22"/>
    <p:sldId id="311" r:id="rId23"/>
    <p:sldId id="312" r:id="rId24"/>
    <p:sldId id="284" r:id="rId25"/>
    <p:sldId id="301" r:id="rId26"/>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33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6387" autoAdjust="0"/>
  </p:normalViewPr>
  <p:slideViewPr>
    <p:cSldViewPr snapToGrid="0" snapToObjects="1">
      <p:cViewPr varScale="1">
        <p:scale>
          <a:sx n="140" d="100"/>
          <a:sy n="140" d="100"/>
        </p:scale>
        <p:origin x="64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9136560" cy="5139315"/>
          </a:xfrm>
          <a:prstGeom prst="rect">
            <a:avLst/>
          </a:prstGeom>
        </p:spPr>
      </p:pic>
      <p:sp>
        <p:nvSpPr>
          <p:cNvPr id="2" name="Title 1"/>
          <p:cNvSpPr>
            <a:spLocks noGrp="1"/>
          </p:cNvSpPr>
          <p:nvPr>
            <p:ph type="ctrTitle"/>
          </p:nvPr>
        </p:nvSpPr>
        <p:spPr>
          <a:xfrm>
            <a:off x="2469663" y="581405"/>
            <a:ext cx="6221045" cy="1298263"/>
          </a:xfrm>
          <a:prstGeom prst="rect">
            <a:avLst/>
          </a:prstGeom>
        </p:spPr>
        <p:txBody>
          <a:bodyPr anchor="t">
            <a:norm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2469663" y="1977647"/>
            <a:ext cx="6221045" cy="935130"/>
          </a:xfrm>
          <a:prstGeom prst="rect">
            <a:avLst/>
          </a:prstGeo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6">
    <p:spTree>
      <p:nvGrpSpPr>
        <p:cNvPr id="1" name=""/>
        <p:cNvGrpSpPr/>
        <p:nvPr/>
      </p:nvGrpSpPr>
      <p:grpSpPr>
        <a:xfrm>
          <a:off x="0" y="0"/>
          <a:ext cx="0" cy="0"/>
          <a:chOff x="0" y="0"/>
          <a:chExt cx="0" cy="0"/>
        </a:xfrm>
      </p:grpSpPr>
      <p:sp>
        <p:nvSpPr>
          <p:cNvPr id="6" name="Title 1"/>
          <p:cNvSpPr>
            <a:spLocks noGrp="1"/>
          </p:cNvSpPr>
          <p:nvPr>
            <p:ph type="title"/>
          </p:nvPr>
        </p:nvSpPr>
        <p:spPr>
          <a:xfrm>
            <a:off x="2467302" y="516531"/>
            <a:ext cx="6223340" cy="970242"/>
          </a:xfrm>
          <a:prstGeom prst="rect">
            <a:avLst/>
          </a:prstGeom>
        </p:spPr>
        <p:txBody>
          <a:bodyPr anchor="t">
            <a:normAutofit/>
          </a:bodyPr>
          <a:lstStyle>
            <a:lvl1pPr algn="l">
              <a:defRPr sz="3000"/>
            </a:lvl1pPr>
          </a:lstStyle>
          <a:p>
            <a:r>
              <a:rPr lang="en-US"/>
              <a:t>Click to edit Master title style</a:t>
            </a:r>
            <a:endParaRPr lang="en-US" dirty="0"/>
          </a:p>
        </p:txBody>
      </p:sp>
      <p:sp>
        <p:nvSpPr>
          <p:cNvPr id="8" name="Content Placeholder 2"/>
          <p:cNvSpPr>
            <a:spLocks noGrp="1"/>
          </p:cNvSpPr>
          <p:nvPr>
            <p:ph idx="1"/>
          </p:nvPr>
        </p:nvSpPr>
        <p:spPr>
          <a:xfrm>
            <a:off x="2467302" y="1598455"/>
            <a:ext cx="6223340" cy="305806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8128DB61-7AB7-CC40-B61C-08D3B67269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54666" cy="5143500"/>
          </a:xfrm>
          <a:prstGeom prst="rect">
            <a:avLst/>
          </a:prstGeom>
        </p:spPr>
      </p:pic>
    </p:spTree>
    <p:extLst>
      <p:ext uri="{BB962C8B-B14F-4D97-AF65-F5344CB8AC3E}">
        <p14:creationId xmlns:p14="http://schemas.microsoft.com/office/powerpoint/2010/main" val="357278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ar 7">
    <p:spTree>
      <p:nvGrpSpPr>
        <p:cNvPr id="1" name=""/>
        <p:cNvGrpSpPr/>
        <p:nvPr/>
      </p:nvGrpSpPr>
      <p:grpSpPr>
        <a:xfrm>
          <a:off x="0" y="0"/>
          <a:ext cx="0" cy="0"/>
          <a:chOff x="0" y="0"/>
          <a:chExt cx="0" cy="0"/>
        </a:xfrm>
      </p:grpSpPr>
      <p:sp>
        <p:nvSpPr>
          <p:cNvPr id="6" name="Title 1"/>
          <p:cNvSpPr>
            <a:spLocks noGrp="1"/>
          </p:cNvSpPr>
          <p:nvPr>
            <p:ph type="title"/>
          </p:nvPr>
        </p:nvSpPr>
        <p:spPr>
          <a:xfrm>
            <a:off x="2467302" y="516531"/>
            <a:ext cx="6223340" cy="970242"/>
          </a:xfrm>
          <a:prstGeom prst="rect">
            <a:avLst/>
          </a:prstGeom>
        </p:spPr>
        <p:txBody>
          <a:bodyPr anchor="t">
            <a:normAutofit/>
          </a:bodyPr>
          <a:lstStyle>
            <a:lvl1pPr algn="l">
              <a:defRPr sz="3000"/>
            </a:lvl1pPr>
          </a:lstStyle>
          <a:p>
            <a:r>
              <a:rPr lang="en-US"/>
              <a:t>Click to edit Master title style</a:t>
            </a:r>
            <a:endParaRPr lang="en-US" dirty="0"/>
          </a:p>
        </p:txBody>
      </p:sp>
      <p:sp>
        <p:nvSpPr>
          <p:cNvPr id="8" name="Content Placeholder 2"/>
          <p:cNvSpPr>
            <a:spLocks noGrp="1"/>
          </p:cNvSpPr>
          <p:nvPr>
            <p:ph idx="1"/>
          </p:nvPr>
        </p:nvSpPr>
        <p:spPr>
          <a:xfrm>
            <a:off x="2467302" y="1598455"/>
            <a:ext cx="6223340" cy="305806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A66D42B7-CC10-0F46-95CE-FA1399CC47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54665" cy="5143500"/>
          </a:xfrm>
          <a:prstGeom prst="rect">
            <a:avLst/>
          </a:prstGeom>
        </p:spPr>
      </p:pic>
    </p:spTree>
    <p:extLst>
      <p:ext uri="{BB962C8B-B14F-4D97-AF65-F5344CB8AC3E}">
        <p14:creationId xmlns:p14="http://schemas.microsoft.com/office/powerpoint/2010/main" val="3800290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8">
    <p:spTree>
      <p:nvGrpSpPr>
        <p:cNvPr id="1" name=""/>
        <p:cNvGrpSpPr/>
        <p:nvPr/>
      </p:nvGrpSpPr>
      <p:grpSpPr>
        <a:xfrm>
          <a:off x="0" y="0"/>
          <a:ext cx="0" cy="0"/>
          <a:chOff x="0" y="0"/>
          <a:chExt cx="0" cy="0"/>
        </a:xfrm>
      </p:grpSpPr>
      <p:sp>
        <p:nvSpPr>
          <p:cNvPr id="6" name="Title 1"/>
          <p:cNvSpPr>
            <a:spLocks noGrp="1"/>
          </p:cNvSpPr>
          <p:nvPr>
            <p:ph type="title"/>
          </p:nvPr>
        </p:nvSpPr>
        <p:spPr>
          <a:xfrm>
            <a:off x="2467302" y="516531"/>
            <a:ext cx="6223340" cy="970242"/>
          </a:xfrm>
          <a:prstGeom prst="rect">
            <a:avLst/>
          </a:prstGeom>
        </p:spPr>
        <p:txBody>
          <a:bodyPr anchor="t">
            <a:normAutofit/>
          </a:bodyPr>
          <a:lstStyle>
            <a:lvl1pPr algn="l">
              <a:defRPr sz="3000"/>
            </a:lvl1pPr>
          </a:lstStyle>
          <a:p>
            <a:r>
              <a:rPr lang="en-US"/>
              <a:t>Click to edit Master title style</a:t>
            </a:r>
            <a:endParaRPr lang="en-US" dirty="0"/>
          </a:p>
        </p:txBody>
      </p:sp>
      <p:sp>
        <p:nvSpPr>
          <p:cNvPr id="8" name="Content Placeholder 2"/>
          <p:cNvSpPr>
            <a:spLocks noGrp="1"/>
          </p:cNvSpPr>
          <p:nvPr>
            <p:ph idx="1"/>
          </p:nvPr>
        </p:nvSpPr>
        <p:spPr>
          <a:xfrm>
            <a:off x="2467302" y="1598455"/>
            <a:ext cx="6223340" cy="305806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6878D9D0-3633-FA4A-9697-4C0178682B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54665" cy="5143500"/>
          </a:xfrm>
          <a:prstGeom prst="rect">
            <a:avLst/>
          </a:prstGeom>
        </p:spPr>
      </p:pic>
    </p:spTree>
    <p:extLst>
      <p:ext uri="{BB962C8B-B14F-4D97-AF65-F5344CB8AC3E}">
        <p14:creationId xmlns:p14="http://schemas.microsoft.com/office/powerpoint/2010/main" val="594198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9">
    <p:spTree>
      <p:nvGrpSpPr>
        <p:cNvPr id="1" name=""/>
        <p:cNvGrpSpPr/>
        <p:nvPr/>
      </p:nvGrpSpPr>
      <p:grpSpPr>
        <a:xfrm>
          <a:off x="0" y="0"/>
          <a:ext cx="0" cy="0"/>
          <a:chOff x="0" y="0"/>
          <a:chExt cx="0" cy="0"/>
        </a:xfrm>
      </p:grpSpPr>
      <p:sp>
        <p:nvSpPr>
          <p:cNvPr id="6" name="Title 1"/>
          <p:cNvSpPr>
            <a:spLocks noGrp="1"/>
          </p:cNvSpPr>
          <p:nvPr>
            <p:ph type="title"/>
          </p:nvPr>
        </p:nvSpPr>
        <p:spPr>
          <a:xfrm>
            <a:off x="2467302" y="516531"/>
            <a:ext cx="6223340" cy="970242"/>
          </a:xfrm>
          <a:prstGeom prst="rect">
            <a:avLst/>
          </a:prstGeom>
        </p:spPr>
        <p:txBody>
          <a:bodyPr anchor="t">
            <a:normAutofit/>
          </a:bodyPr>
          <a:lstStyle>
            <a:lvl1pPr algn="l">
              <a:defRPr sz="3000"/>
            </a:lvl1pPr>
          </a:lstStyle>
          <a:p>
            <a:r>
              <a:rPr lang="en-US"/>
              <a:t>Click to edit Master title style</a:t>
            </a:r>
            <a:endParaRPr lang="en-US" dirty="0"/>
          </a:p>
        </p:txBody>
      </p:sp>
      <p:sp>
        <p:nvSpPr>
          <p:cNvPr id="8" name="Content Placeholder 2"/>
          <p:cNvSpPr>
            <a:spLocks noGrp="1"/>
          </p:cNvSpPr>
          <p:nvPr>
            <p:ph idx="1"/>
          </p:nvPr>
        </p:nvSpPr>
        <p:spPr>
          <a:xfrm>
            <a:off x="2467302" y="1598455"/>
            <a:ext cx="6223340" cy="305806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7A5B0C44-D78C-3E46-93F1-314A8135F5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502"/>
            <a:ext cx="2254665" cy="5129998"/>
          </a:xfrm>
          <a:prstGeom prst="rect">
            <a:avLst/>
          </a:prstGeom>
        </p:spPr>
      </p:pic>
    </p:spTree>
    <p:extLst>
      <p:ext uri="{BB962C8B-B14F-4D97-AF65-F5344CB8AC3E}">
        <p14:creationId xmlns:p14="http://schemas.microsoft.com/office/powerpoint/2010/main" val="1922938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 10">
    <p:spTree>
      <p:nvGrpSpPr>
        <p:cNvPr id="1" name=""/>
        <p:cNvGrpSpPr/>
        <p:nvPr/>
      </p:nvGrpSpPr>
      <p:grpSpPr>
        <a:xfrm>
          <a:off x="0" y="0"/>
          <a:ext cx="0" cy="0"/>
          <a:chOff x="0" y="0"/>
          <a:chExt cx="0" cy="0"/>
        </a:xfrm>
      </p:grpSpPr>
      <p:sp>
        <p:nvSpPr>
          <p:cNvPr id="6" name="Title 1"/>
          <p:cNvSpPr>
            <a:spLocks noGrp="1"/>
          </p:cNvSpPr>
          <p:nvPr>
            <p:ph type="title"/>
          </p:nvPr>
        </p:nvSpPr>
        <p:spPr>
          <a:xfrm>
            <a:off x="2467302" y="516531"/>
            <a:ext cx="6223340" cy="970242"/>
          </a:xfrm>
          <a:prstGeom prst="rect">
            <a:avLst/>
          </a:prstGeom>
        </p:spPr>
        <p:txBody>
          <a:bodyPr anchor="t">
            <a:normAutofit/>
          </a:bodyPr>
          <a:lstStyle>
            <a:lvl1pPr algn="l">
              <a:defRPr sz="3000"/>
            </a:lvl1pPr>
          </a:lstStyle>
          <a:p>
            <a:r>
              <a:rPr lang="en-US"/>
              <a:t>Click to edit Master title style</a:t>
            </a:r>
            <a:endParaRPr lang="en-US" dirty="0"/>
          </a:p>
        </p:txBody>
      </p:sp>
      <p:sp>
        <p:nvSpPr>
          <p:cNvPr id="8" name="Content Placeholder 2"/>
          <p:cNvSpPr>
            <a:spLocks noGrp="1"/>
          </p:cNvSpPr>
          <p:nvPr>
            <p:ph idx="1"/>
          </p:nvPr>
        </p:nvSpPr>
        <p:spPr>
          <a:xfrm>
            <a:off x="2467302" y="1598455"/>
            <a:ext cx="6223340" cy="305806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69EA2928-E3CC-664D-A276-2909E8C47F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54665" cy="5143500"/>
          </a:xfrm>
          <a:prstGeom prst="rect">
            <a:avLst/>
          </a:prstGeom>
        </p:spPr>
      </p:pic>
    </p:spTree>
    <p:extLst>
      <p:ext uri="{BB962C8B-B14F-4D97-AF65-F5344CB8AC3E}">
        <p14:creationId xmlns:p14="http://schemas.microsoft.com/office/powerpoint/2010/main" val="2484722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bar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01528-2161-3C46-8406-8F8E7A9C8859}"/>
              </a:ext>
            </a:extLst>
          </p:cNvPr>
          <p:cNvPicPr>
            <a:picLocks noChangeAspect="1"/>
          </p:cNvPicPr>
          <p:nvPr userDrawn="1"/>
        </p:nvPicPr>
        <p:blipFill>
          <a:blip r:embed="rId2"/>
          <a:stretch>
            <a:fillRect/>
          </a:stretch>
        </p:blipFill>
        <p:spPr>
          <a:xfrm>
            <a:off x="0" y="0"/>
            <a:ext cx="2451100" cy="5143500"/>
          </a:xfrm>
          <a:prstGeom prst="rect">
            <a:avLst/>
          </a:prstGeom>
        </p:spPr>
      </p:pic>
    </p:spTree>
    <p:extLst>
      <p:ext uri="{BB962C8B-B14F-4D97-AF65-F5344CB8AC3E}">
        <p14:creationId xmlns:p14="http://schemas.microsoft.com/office/powerpoint/2010/main" val="4032736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Closing credi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2092"/>
            <a:ext cx="9136560" cy="5139315"/>
          </a:xfrm>
          <a:prstGeom prst="rect">
            <a:avLst/>
          </a:prstGeom>
        </p:spPr>
      </p:pic>
    </p:spTree>
    <p:extLst>
      <p:ext uri="{BB962C8B-B14F-4D97-AF65-F5344CB8AC3E}">
        <p14:creationId xmlns:p14="http://schemas.microsoft.com/office/powerpoint/2010/main" val="2316423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 sidebar">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4185"/>
            <a:ext cx="9136560" cy="5139315"/>
          </a:xfrm>
          <a:prstGeom prst="rect">
            <a:avLst/>
          </a:prstGeom>
        </p:spPr>
      </p:pic>
      <p:sp>
        <p:nvSpPr>
          <p:cNvPr id="2" name="Title 1"/>
          <p:cNvSpPr>
            <a:spLocks noGrp="1"/>
          </p:cNvSpPr>
          <p:nvPr>
            <p:ph type="ctrTitle"/>
          </p:nvPr>
        </p:nvSpPr>
        <p:spPr>
          <a:xfrm>
            <a:off x="2469663" y="581405"/>
            <a:ext cx="6221045" cy="1298263"/>
          </a:xfrm>
          <a:prstGeom prst="rect">
            <a:avLst/>
          </a:prstGeom>
        </p:spPr>
        <p:txBody>
          <a:bodyPr anchor="t">
            <a:norm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2469663" y="1977647"/>
            <a:ext cx="6221045" cy="935130"/>
          </a:xfrm>
          <a:prstGeom prst="rect">
            <a:avLst/>
          </a:prstGeo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2506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9136560" cy="5139315"/>
          </a:xfrm>
          <a:prstGeom prst="rect">
            <a:avLst/>
          </a:prstGeom>
        </p:spPr>
      </p:pic>
      <p:sp>
        <p:nvSpPr>
          <p:cNvPr id="2" name="Title 1"/>
          <p:cNvSpPr>
            <a:spLocks noGrp="1"/>
          </p:cNvSpPr>
          <p:nvPr>
            <p:ph type="ctrTitle"/>
          </p:nvPr>
        </p:nvSpPr>
        <p:spPr>
          <a:xfrm>
            <a:off x="2469663" y="581405"/>
            <a:ext cx="6221045" cy="1298263"/>
          </a:xfrm>
          <a:prstGeom prst="rect">
            <a:avLst/>
          </a:prstGeom>
        </p:spPr>
        <p:txBody>
          <a:bodyPr anchor="t">
            <a:norm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2469663" y="1977647"/>
            <a:ext cx="6221045" cy="935130"/>
          </a:xfrm>
          <a:prstGeom prst="rect">
            <a:avLst/>
          </a:prstGeo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6690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al pull-quot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9136560" cy="5139315"/>
          </a:xfrm>
          <a:prstGeom prst="rect">
            <a:avLst/>
          </a:prstGeom>
        </p:spPr>
      </p:pic>
      <p:sp>
        <p:nvSpPr>
          <p:cNvPr id="3" name="Subtitle 2"/>
          <p:cNvSpPr>
            <a:spLocks noGrp="1"/>
          </p:cNvSpPr>
          <p:nvPr>
            <p:ph type="subTitle" idx="1" hasCustomPrompt="1"/>
          </p:nvPr>
        </p:nvSpPr>
        <p:spPr>
          <a:xfrm>
            <a:off x="2905760" y="1097280"/>
            <a:ext cx="5242560" cy="2225040"/>
          </a:xfrm>
          <a:prstGeom prst="rect">
            <a:avLst/>
          </a:prstGeom>
        </p:spPr>
        <p:txBody>
          <a:bodyPr anchor="ctr" anchorCtr="1"/>
          <a:lstStyle>
            <a:lvl1pPr marL="0" indent="0" algn="l">
              <a:buNone/>
              <a:defRPr sz="22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optional pull-quote or comment.</a:t>
            </a:r>
          </a:p>
        </p:txBody>
      </p:sp>
    </p:spTree>
    <p:extLst>
      <p:ext uri="{BB962C8B-B14F-4D97-AF65-F5344CB8AC3E}">
        <p14:creationId xmlns:p14="http://schemas.microsoft.com/office/powerpoint/2010/main" val="184758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ba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966"/>
            <a:ext cx="2254666" cy="5149465"/>
          </a:xfrm>
          <a:prstGeom prst="rect">
            <a:avLst/>
          </a:prstGeom>
        </p:spPr>
      </p:pic>
      <p:sp>
        <p:nvSpPr>
          <p:cNvPr id="6" name="Title 1"/>
          <p:cNvSpPr>
            <a:spLocks noGrp="1"/>
          </p:cNvSpPr>
          <p:nvPr>
            <p:ph type="title"/>
          </p:nvPr>
        </p:nvSpPr>
        <p:spPr>
          <a:xfrm>
            <a:off x="2467302" y="516531"/>
            <a:ext cx="6223340" cy="970242"/>
          </a:xfrm>
          <a:prstGeom prst="rect">
            <a:avLst/>
          </a:prstGeom>
        </p:spPr>
        <p:txBody>
          <a:bodyPr anchor="t">
            <a:normAutofit/>
          </a:bodyPr>
          <a:lstStyle>
            <a:lvl1pPr algn="l">
              <a:defRPr sz="3000"/>
            </a:lvl1pPr>
          </a:lstStyle>
          <a:p>
            <a:r>
              <a:rPr lang="en-US"/>
              <a:t>Click to edit Master title style</a:t>
            </a:r>
            <a:endParaRPr lang="en-US" dirty="0"/>
          </a:p>
        </p:txBody>
      </p:sp>
      <p:sp>
        <p:nvSpPr>
          <p:cNvPr id="8" name="Content Placeholder 2"/>
          <p:cNvSpPr>
            <a:spLocks noGrp="1"/>
          </p:cNvSpPr>
          <p:nvPr>
            <p:ph idx="1"/>
          </p:nvPr>
        </p:nvSpPr>
        <p:spPr>
          <a:xfrm>
            <a:off x="2467302" y="1598455"/>
            <a:ext cx="6223340" cy="305806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077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bar 2">
    <p:spTree>
      <p:nvGrpSpPr>
        <p:cNvPr id="1" name=""/>
        <p:cNvGrpSpPr/>
        <p:nvPr/>
      </p:nvGrpSpPr>
      <p:grpSpPr>
        <a:xfrm>
          <a:off x="0" y="0"/>
          <a:ext cx="0" cy="0"/>
          <a:chOff x="0" y="0"/>
          <a:chExt cx="0" cy="0"/>
        </a:xfrm>
      </p:grpSpPr>
      <p:sp>
        <p:nvSpPr>
          <p:cNvPr id="6" name="Title 1"/>
          <p:cNvSpPr>
            <a:spLocks noGrp="1"/>
          </p:cNvSpPr>
          <p:nvPr>
            <p:ph type="title"/>
          </p:nvPr>
        </p:nvSpPr>
        <p:spPr>
          <a:xfrm>
            <a:off x="2467302" y="516531"/>
            <a:ext cx="6223340" cy="970242"/>
          </a:xfrm>
          <a:prstGeom prst="rect">
            <a:avLst/>
          </a:prstGeom>
        </p:spPr>
        <p:txBody>
          <a:bodyPr anchor="t">
            <a:normAutofit/>
          </a:bodyPr>
          <a:lstStyle>
            <a:lvl1pPr algn="l">
              <a:defRPr sz="3000"/>
            </a:lvl1pPr>
          </a:lstStyle>
          <a:p>
            <a:r>
              <a:rPr lang="en-US"/>
              <a:t>Click to edit Master title style</a:t>
            </a:r>
            <a:endParaRPr lang="en-US" dirty="0"/>
          </a:p>
        </p:txBody>
      </p:sp>
      <p:sp>
        <p:nvSpPr>
          <p:cNvPr id="8" name="Content Placeholder 2"/>
          <p:cNvSpPr>
            <a:spLocks noGrp="1"/>
          </p:cNvSpPr>
          <p:nvPr>
            <p:ph idx="1"/>
          </p:nvPr>
        </p:nvSpPr>
        <p:spPr>
          <a:xfrm>
            <a:off x="2467302" y="1598455"/>
            <a:ext cx="6223340" cy="305806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F8AAC61D-8CBE-8749-B75F-B92CB05E49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54665" cy="5143500"/>
          </a:xfrm>
          <a:prstGeom prst="rect">
            <a:avLst/>
          </a:prstGeom>
        </p:spPr>
      </p:pic>
    </p:spTree>
    <p:extLst>
      <p:ext uri="{BB962C8B-B14F-4D97-AF65-F5344CB8AC3E}">
        <p14:creationId xmlns:p14="http://schemas.microsoft.com/office/powerpoint/2010/main" val="1581557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ar 3">
    <p:spTree>
      <p:nvGrpSpPr>
        <p:cNvPr id="1" name=""/>
        <p:cNvGrpSpPr/>
        <p:nvPr/>
      </p:nvGrpSpPr>
      <p:grpSpPr>
        <a:xfrm>
          <a:off x="0" y="0"/>
          <a:ext cx="0" cy="0"/>
          <a:chOff x="0" y="0"/>
          <a:chExt cx="0" cy="0"/>
        </a:xfrm>
      </p:grpSpPr>
      <p:sp>
        <p:nvSpPr>
          <p:cNvPr id="6" name="Title 1"/>
          <p:cNvSpPr>
            <a:spLocks noGrp="1"/>
          </p:cNvSpPr>
          <p:nvPr>
            <p:ph type="title"/>
          </p:nvPr>
        </p:nvSpPr>
        <p:spPr>
          <a:xfrm>
            <a:off x="2467302" y="516531"/>
            <a:ext cx="6223340" cy="970242"/>
          </a:xfrm>
          <a:prstGeom prst="rect">
            <a:avLst/>
          </a:prstGeom>
        </p:spPr>
        <p:txBody>
          <a:bodyPr anchor="t">
            <a:normAutofit/>
          </a:bodyPr>
          <a:lstStyle>
            <a:lvl1pPr algn="l">
              <a:defRPr sz="3000"/>
            </a:lvl1pPr>
          </a:lstStyle>
          <a:p>
            <a:r>
              <a:rPr lang="en-US"/>
              <a:t>Click to edit Master title style</a:t>
            </a:r>
            <a:endParaRPr lang="en-US" dirty="0"/>
          </a:p>
        </p:txBody>
      </p:sp>
      <p:sp>
        <p:nvSpPr>
          <p:cNvPr id="8" name="Content Placeholder 2"/>
          <p:cNvSpPr>
            <a:spLocks noGrp="1"/>
          </p:cNvSpPr>
          <p:nvPr>
            <p:ph idx="1"/>
          </p:nvPr>
        </p:nvSpPr>
        <p:spPr>
          <a:xfrm>
            <a:off x="2467302" y="1598455"/>
            <a:ext cx="6223340" cy="305806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F7AB4CFD-3A8D-2841-83F3-856FAA8C46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54665" cy="5143500"/>
          </a:xfrm>
          <a:prstGeom prst="rect">
            <a:avLst/>
          </a:prstGeom>
        </p:spPr>
      </p:pic>
    </p:spTree>
    <p:extLst>
      <p:ext uri="{BB962C8B-B14F-4D97-AF65-F5344CB8AC3E}">
        <p14:creationId xmlns:p14="http://schemas.microsoft.com/office/powerpoint/2010/main" val="289267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ar 4">
    <p:spTree>
      <p:nvGrpSpPr>
        <p:cNvPr id="1" name=""/>
        <p:cNvGrpSpPr/>
        <p:nvPr/>
      </p:nvGrpSpPr>
      <p:grpSpPr>
        <a:xfrm>
          <a:off x="0" y="0"/>
          <a:ext cx="0" cy="0"/>
          <a:chOff x="0" y="0"/>
          <a:chExt cx="0" cy="0"/>
        </a:xfrm>
      </p:grpSpPr>
      <p:sp>
        <p:nvSpPr>
          <p:cNvPr id="6" name="Title 1"/>
          <p:cNvSpPr>
            <a:spLocks noGrp="1"/>
          </p:cNvSpPr>
          <p:nvPr>
            <p:ph type="title"/>
          </p:nvPr>
        </p:nvSpPr>
        <p:spPr>
          <a:xfrm>
            <a:off x="2467302" y="516531"/>
            <a:ext cx="6223340" cy="970242"/>
          </a:xfrm>
          <a:prstGeom prst="rect">
            <a:avLst/>
          </a:prstGeom>
        </p:spPr>
        <p:txBody>
          <a:bodyPr anchor="t">
            <a:normAutofit/>
          </a:bodyPr>
          <a:lstStyle>
            <a:lvl1pPr algn="l">
              <a:defRPr sz="3000"/>
            </a:lvl1pPr>
          </a:lstStyle>
          <a:p>
            <a:r>
              <a:rPr lang="en-US"/>
              <a:t>Click to edit Master title style</a:t>
            </a:r>
            <a:endParaRPr lang="en-US" dirty="0"/>
          </a:p>
        </p:txBody>
      </p:sp>
      <p:sp>
        <p:nvSpPr>
          <p:cNvPr id="8" name="Content Placeholder 2"/>
          <p:cNvSpPr>
            <a:spLocks noGrp="1"/>
          </p:cNvSpPr>
          <p:nvPr>
            <p:ph idx="1"/>
          </p:nvPr>
        </p:nvSpPr>
        <p:spPr>
          <a:xfrm>
            <a:off x="2467302" y="1598455"/>
            <a:ext cx="6223340" cy="305806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8F10042B-84DC-0E4F-8D11-D4C0C6FB1A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54665" cy="5143500"/>
          </a:xfrm>
          <a:prstGeom prst="rect">
            <a:avLst/>
          </a:prstGeom>
        </p:spPr>
      </p:pic>
    </p:spTree>
    <p:extLst>
      <p:ext uri="{BB962C8B-B14F-4D97-AF65-F5344CB8AC3E}">
        <p14:creationId xmlns:p14="http://schemas.microsoft.com/office/powerpoint/2010/main" val="90109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5">
    <p:spTree>
      <p:nvGrpSpPr>
        <p:cNvPr id="1" name=""/>
        <p:cNvGrpSpPr/>
        <p:nvPr/>
      </p:nvGrpSpPr>
      <p:grpSpPr>
        <a:xfrm>
          <a:off x="0" y="0"/>
          <a:ext cx="0" cy="0"/>
          <a:chOff x="0" y="0"/>
          <a:chExt cx="0" cy="0"/>
        </a:xfrm>
      </p:grpSpPr>
      <p:sp>
        <p:nvSpPr>
          <p:cNvPr id="6" name="Title 1"/>
          <p:cNvSpPr>
            <a:spLocks noGrp="1"/>
          </p:cNvSpPr>
          <p:nvPr>
            <p:ph type="title"/>
          </p:nvPr>
        </p:nvSpPr>
        <p:spPr>
          <a:xfrm>
            <a:off x="2467302" y="516531"/>
            <a:ext cx="6223340" cy="970242"/>
          </a:xfrm>
          <a:prstGeom prst="rect">
            <a:avLst/>
          </a:prstGeom>
        </p:spPr>
        <p:txBody>
          <a:bodyPr anchor="t">
            <a:normAutofit/>
          </a:bodyPr>
          <a:lstStyle>
            <a:lvl1pPr algn="l">
              <a:defRPr sz="3000"/>
            </a:lvl1pPr>
          </a:lstStyle>
          <a:p>
            <a:r>
              <a:rPr lang="en-US"/>
              <a:t>Click to edit Master title style</a:t>
            </a:r>
            <a:endParaRPr lang="en-US" dirty="0"/>
          </a:p>
        </p:txBody>
      </p:sp>
      <p:sp>
        <p:nvSpPr>
          <p:cNvPr id="8" name="Content Placeholder 2"/>
          <p:cNvSpPr>
            <a:spLocks noGrp="1"/>
          </p:cNvSpPr>
          <p:nvPr>
            <p:ph idx="1"/>
          </p:nvPr>
        </p:nvSpPr>
        <p:spPr>
          <a:xfrm>
            <a:off x="2467302" y="1598455"/>
            <a:ext cx="6223340" cy="305806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2AE0D018-9D0A-894F-8327-C79EB6C616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54665" cy="5143500"/>
          </a:xfrm>
          <a:prstGeom prst="rect">
            <a:avLst/>
          </a:prstGeom>
        </p:spPr>
      </p:pic>
    </p:spTree>
    <p:extLst>
      <p:ext uri="{BB962C8B-B14F-4D97-AF65-F5344CB8AC3E}">
        <p14:creationId xmlns:p14="http://schemas.microsoft.com/office/powerpoint/2010/main" val="63904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595632"/>
      </p:ext>
    </p:extLst>
  </p:cSld>
  <p:clrMap bg1="lt1" tx1="dk1" bg2="lt2" tx2="dk2" accent1="accent1" accent2="accent2" accent3="accent3" accent4="accent4" accent5="accent5" accent6="accent6" hlink="hlink" folHlink="folHlink"/>
  <p:sldLayoutIdLst>
    <p:sldLayoutId id="2147483693" r:id="rId1"/>
    <p:sldLayoutId id="2147483719" r:id="rId2"/>
    <p:sldLayoutId id="2147483720" r:id="rId3"/>
    <p:sldLayoutId id="2147483721" r:id="rId4"/>
    <p:sldLayoutId id="2147483715"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8" r:id="rId15"/>
    <p:sldLayoutId id="2147483717" r:id="rId16"/>
    <p:sldLayoutId id="2147483691"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cbe.ab.ca/programs/supports-for-students/exceptional-and-special-needs/Pages/Giftedness.aspx"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www.gatecalgary.ca/" TargetMode="External"/><Relationship Id="rId2" Type="http://schemas.openxmlformats.org/officeDocument/2006/relationships/image" Target="../media/image17.png"/><Relationship Id="rId1" Type="http://schemas.openxmlformats.org/officeDocument/2006/relationships/slideLayout" Target="../slideLayouts/slideLayout17.xml"/><Relationship Id="rId6" Type="http://schemas.openxmlformats.org/officeDocument/2006/relationships/hyperlink" Target="https://www.instagram.com/gatecalgary/" TargetMode="External"/><Relationship Id="rId5" Type="http://schemas.openxmlformats.org/officeDocument/2006/relationships/hyperlink" Target="http://www.facebook.com/GateParentAssociation/" TargetMode="External"/><Relationship Id="rId4" Type="http://schemas.openxmlformats.org/officeDocument/2006/relationships/hyperlink" Target="mailto:info@gatecalgary.c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GateParentAssociation" TargetMode="External"/><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hyperlink" Target="https://www.instagram.com/gatecalgar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DD21CE-E389-2D4F-82C8-D33C12E20863}"/>
              </a:ext>
            </a:extLst>
          </p:cNvPr>
          <p:cNvSpPr>
            <a:spLocks noGrp="1"/>
          </p:cNvSpPr>
          <p:nvPr>
            <p:ph type="ctrTitle"/>
          </p:nvPr>
        </p:nvSpPr>
        <p:spPr>
          <a:xfrm>
            <a:off x="2315152" y="764628"/>
            <a:ext cx="6497771" cy="1205644"/>
          </a:xfrm>
        </p:spPr>
        <p:txBody>
          <a:bodyPr lIns="91440" tIns="45720" rIns="91440" bIns="45720" anchor="t">
            <a:normAutofit fontScale="90000"/>
          </a:bodyPr>
          <a:lstStyle/>
          <a:p>
            <a:pPr algn="ctr"/>
            <a:r>
              <a:rPr lang="en-US" sz="3500" b="1" dirty="0">
                <a:solidFill>
                  <a:srgbClr val="0070C0"/>
                </a:solidFill>
                <a:latin typeface="Arial"/>
                <a:cs typeface="Arial"/>
              </a:rPr>
              <a:t>Gifted and Talented Education</a:t>
            </a:r>
            <a:br>
              <a:rPr lang="en-US" sz="3500" b="1" dirty="0">
                <a:solidFill>
                  <a:srgbClr val="0070C0"/>
                </a:solidFill>
                <a:latin typeface="Arial"/>
                <a:cs typeface="Arial"/>
              </a:rPr>
            </a:br>
            <a:r>
              <a:rPr lang="en-US" sz="3500" b="1" dirty="0">
                <a:solidFill>
                  <a:srgbClr val="0070C0"/>
                </a:solidFill>
                <a:latin typeface="Arial"/>
                <a:cs typeface="Arial"/>
              </a:rPr>
              <a:t>Queen Elizabeth High School</a:t>
            </a:r>
            <a:br>
              <a:rPr lang="en-US" sz="3600" dirty="0">
                <a:latin typeface="Arial"/>
                <a:cs typeface="Arial"/>
              </a:rPr>
            </a:br>
            <a:endParaRPr lang="en-US" sz="3500" b="1" dirty="0">
              <a:solidFill>
                <a:srgbClr val="C033A7"/>
              </a:solidFill>
              <a:latin typeface="Arial"/>
              <a:cs typeface="Arial"/>
            </a:endParaRPr>
          </a:p>
        </p:txBody>
      </p:sp>
      <p:sp>
        <p:nvSpPr>
          <p:cNvPr id="3" name="Subtitle 2">
            <a:extLst>
              <a:ext uri="{FF2B5EF4-FFF2-40B4-BE49-F238E27FC236}">
                <a16:creationId xmlns:a16="http://schemas.microsoft.com/office/drawing/2014/main" id="{71A2915F-29B6-C640-B8C4-340521381371}"/>
              </a:ext>
            </a:extLst>
          </p:cNvPr>
          <p:cNvSpPr>
            <a:spLocks noGrp="1"/>
          </p:cNvSpPr>
          <p:nvPr>
            <p:ph type="subTitle" idx="1"/>
          </p:nvPr>
        </p:nvSpPr>
        <p:spPr>
          <a:xfrm>
            <a:off x="2469663" y="1977647"/>
            <a:ext cx="6221045" cy="935130"/>
          </a:xfrm>
        </p:spPr>
        <p:txBody>
          <a:bodyPr/>
          <a:lstStyle/>
          <a:p>
            <a:pPr algn="ctr"/>
            <a:r>
              <a:rPr lang="en-US" sz="2000" dirty="0"/>
              <a:t>Open House, May 2026</a:t>
            </a:r>
          </a:p>
        </p:txBody>
      </p:sp>
      <p:sp>
        <p:nvSpPr>
          <p:cNvPr id="5" name="Rectangle 4">
            <a:extLst>
              <a:ext uri="{FF2B5EF4-FFF2-40B4-BE49-F238E27FC236}">
                <a16:creationId xmlns:a16="http://schemas.microsoft.com/office/drawing/2014/main" id="{95C692DE-CCF3-2441-8B91-5BF497C3B1C5}"/>
              </a:ext>
            </a:extLst>
          </p:cNvPr>
          <p:cNvSpPr/>
          <p:nvPr/>
        </p:nvSpPr>
        <p:spPr>
          <a:xfrm>
            <a:off x="1" y="480123"/>
            <a:ext cx="1867876" cy="646331"/>
          </a:xfrm>
          <a:prstGeom prst="rect">
            <a:avLst/>
          </a:prstGeom>
        </p:spPr>
        <p:txBody>
          <a:bodyPr wrap="square">
            <a:spAutoFit/>
          </a:bodyPr>
          <a:lstStyle/>
          <a:p>
            <a:pPr algn="ctr"/>
            <a:r>
              <a:rPr lang="en-US" sz="1800" b="1" dirty="0">
                <a:solidFill>
                  <a:schemeClr val="bg1"/>
                </a:solidFill>
                <a:latin typeface="Arial" charset="0"/>
                <a:ea typeface="Arial" charset="0"/>
                <a:cs typeface="Arial" charset="0"/>
              </a:rPr>
              <a:t>Open House</a:t>
            </a:r>
          </a:p>
          <a:p>
            <a:pPr algn="ctr"/>
            <a:r>
              <a:rPr lang="en-US" sz="1800" b="1" baseline="0" dirty="0">
                <a:solidFill>
                  <a:schemeClr val="bg1"/>
                </a:solidFill>
                <a:latin typeface="Arial" charset="0"/>
                <a:ea typeface="Arial" charset="0"/>
                <a:cs typeface="Arial" charset="0"/>
              </a:rPr>
              <a:t>2026</a:t>
            </a:r>
            <a:endParaRPr lang="en-US" sz="1200" baseline="0" dirty="0">
              <a:latin typeface="Arial" charset="0"/>
              <a:ea typeface="Arial" charset="0"/>
              <a:cs typeface="Arial" charset="0"/>
            </a:endParaRPr>
          </a:p>
        </p:txBody>
      </p:sp>
    </p:spTree>
    <p:extLst>
      <p:ext uri="{BB962C8B-B14F-4D97-AF65-F5344CB8AC3E}">
        <p14:creationId xmlns:p14="http://schemas.microsoft.com/office/powerpoint/2010/main" val="591416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B4C64-CADC-DD4F-9432-1534821CC0EA}"/>
              </a:ext>
            </a:extLst>
          </p:cNvPr>
          <p:cNvSpPr>
            <a:spLocks noGrp="1"/>
          </p:cNvSpPr>
          <p:nvPr>
            <p:ph type="title"/>
          </p:nvPr>
        </p:nvSpPr>
        <p:spPr/>
        <p:txBody>
          <a:bodyPr/>
          <a:lstStyle/>
          <a:p>
            <a:r>
              <a:rPr lang="en-US" dirty="0"/>
              <a:t>What is GATE?</a:t>
            </a:r>
          </a:p>
        </p:txBody>
      </p:sp>
      <p:sp>
        <p:nvSpPr>
          <p:cNvPr id="3" name="Content Placeholder 2">
            <a:extLst>
              <a:ext uri="{FF2B5EF4-FFF2-40B4-BE49-F238E27FC236}">
                <a16:creationId xmlns:a16="http://schemas.microsoft.com/office/drawing/2014/main" id="{D8384B38-E848-1F48-B9CC-DD39031DE5EA}"/>
              </a:ext>
            </a:extLst>
          </p:cNvPr>
          <p:cNvSpPr>
            <a:spLocks noGrp="1"/>
          </p:cNvSpPr>
          <p:nvPr>
            <p:ph idx="1"/>
          </p:nvPr>
        </p:nvSpPr>
        <p:spPr/>
        <p:txBody>
          <a:bodyPr/>
          <a:lstStyle/>
          <a:p>
            <a:r>
              <a:rPr lang="en-US" dirty="0"/>
              <a:t>Provides opportunities for:</a:t>
            </a:r>
          </a:p>
          <a:p>
            <a:pPr lvl="1"/>
            <a:r>
              <a:rPr lang="en-US" dirty="0"/>
              <a:t>Application of higher-order thinking skills</a:t>
            </a:r>
          </a:p>
          <a:p>
            <a:pPr marL="685800" lvl="2" indent="0">
              <a:buNone/>
            </a:pPr>
            <a:r>
              <a:rPr lang="en-US" dirty="0"/>
              <a:t>i.e. issue-based evaluations</a:t>
            </a:r>
          </a:p>
          <a:p>
            <a:pPr lvl="1"/>
            <a:r>
              <a:rPr lang="en-US" dirty="0"/>
              <a:t>Use of problem-solving strategies for real-world topics</a:t>
            </a:r>
          </a:p>
          <a:p>
            <a:pPr marL="685800" lvl="2" indent="0">
              <a:buNone/>
            </a:pPr>
            <a:r>
              <a:rPr lang="en-US" dirty="0"/>
              <a:t>i.e. project-based learning</a:t>
            </a:r>
          </a:p>
          <a:p>
            <a:pPr lvl="1"/>
            <a:r>
              <a:rPr lang="en-US" dirty="0"/>
              <a:t>Explore areas of particular interest</a:t>
            </a:r>
          </a:p>
          <a:p>
            <a:pPr marL="685800" lvl="2" indent="0">
              <a:buNone/>
            </a:pPr>
            <a:r>
              <a:rPr lang="en-US" dirty="0"/>
              <a:t>i.e. simulations and the prototype project</a:t>
            </a:r>
          </a:p>
        </p:txBody>
      </p:sp>
    </p:spTree>
    <p:extLst>
      <p:ext uri="{BB962C8B-B14F-4D97-AF65-F5344CB8AC3E}">
        <p14:creationId xmlns:p14="http://schemas.microsoft.com/office/powerpoint/2010/main" val="93214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0CF8-756A-CE40-BDDC-49AA437C8CC4}"/>
              </a:ext>
            </a:extLst>
          </p:cNvPr>
          <p:cNvSpPr>
            <a:spLocks noGrp="1"/>
          </p:cNvSpPr>
          <p:nvPr>
            <p:ph type="title"/>
          </p:nvPr>
        </p:nvSpPr>
        <p:spPr/>
        <p:txBody>
          <a:bodyPr/>
          <a:lstStyle/>
          <a:p>
            <a:r>
              <a:rPr lang="en-US" dirty="0"/>
              <a:t>What is GATE?</a:t>
            </a:r>
          </a:p>
        </p:txBody>
      </p:sp>
      <p:sp>
        <p:nvSpPr>
          <p:cNvPr id="3" name="Content Placeholder 2">
            <a:extLst>
              <a:ext uri="{FF2B5EF4-FFF2-40B4-BE49-F238E27FC236}">
                <a16:creationId xmlns:a16="http://schemas.microsoft.com/office/drawing/2014/main" id="{6C1AD19E-BD50-FD44-9A0E-0BD4B8385324}"/>
              </a:ext>
            </a:extLst>
          </p:cNvPr>
          <p:cNvSpPr>
            <a:spLocks noGrp="1"/>
          </p:cNvSpPr>
          <p:nvPr>
            <p:ph idx="1"/>
          </p:nvPr>
        </p:nvSpPr>
        <p:spPr/>
        <p:txBody>
          <a:bodyPr/>
          <a:lstStyle/>
          <a:p>
            <a:r>
              <a:rPr lang="en-US" dirty="0"/>
              <a:t>At the Junior High level:</a:t>
            </a:r>
          </a:p>
          <a:p>
            <a:pPr lvl="1"/>
            <a:r>
              <a:rPr lang="en-US" dirty="0"/>
              <a:t>Core classes are in cohorts</a:t>
            </a:r>
          </a:p>
          <a:p>
            <a:pPr lvl="1"/>
            <a:r>
              <a:rPr lang="en-US" dirty="0"/>
              <a:t>Complementary courses (i.e. options) are integrated</a:t>
            </a:r>
          </a:p>
          <a:p>
            <a:pPr lvl="1"/>
            <a:r>
              <a:rPr lang="en-US" dirty="0"/>
              <a:t>Opportunities to participate in school-wide activities and extracurricular programs</a:t>
            </a:r>
          </a:p>
          <a:p>
            <a:pPr lvl="1"/>
            <a:r>
              <a:rPr lang="en-US" dirty="0"/>
              <a:t>Enrichment in Science and Humanities</a:t>
            </a:r>
          </a:p>
          <a:p>
            <a:pPr lvl="1"/>
            <a:r>
              <a:rPr lang="en-US" dirty="0"/>
              <a:t>‘Acceleration’ in Mathematics</a:t>
            </a:r>
          </a:p>
        </p:txBody>
      </p:sp>
    </p:spTree>
    <p:extLst>
      <p:ext uri="{BB962C8B-B14F-4D97-AF65-F5344CB8AC3E}">
        <p14:creationId xmlns:p14="http://schemas.microsoft.com/office/powerpoint/2010/main" val="330319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79D9A3-391F-5B4D-AD3D-45335AF1BD6C}"/>
              </a:ext>
            </a:extLst>
          </p:cNvPr>
          <p:cNvSpPr>
            <a:spLocks noGrp="1"/>
          </p:cNvSpPr>
          <p:nvPr>
            <p:ph type="title"/>
          </p:nvPr>
        </p:nvSpPr>
        <p:spPr/>
        <p:txBody>
          <a:bodyPr/>
          <a:lstStyle/>
          <a:p>
            <a:r>
              <a:rPr lang="en-US" dirty="0"/>
              <a:t>What is GATE?</a:t>
            </a:r>
          </a:p>
        </p:txBody>
      </p:sp>
      <p:sp>
        <p:nvSpPr>
          <p:cNvPr id="5" name="Content Placeholder 4">
            <a:extLst>
              <a:ext uri="{FF2B5EF4-FFF2-40B4-BE49-F238E27FC236}">
                <a16:creationId xmlns:a16="http://schemas.microsoft.com/office/drawing/2014/main" id="{11F3D2DC-E978-AD4F-B5F3-DF669BD6E4E0}"/>
              </a:ext>
            </a:extLst>
          </p:cNvPr>
          <p:cNvSpPr>
            <a:spLocks noGrp="1"/>
          </p:cNvSpPr>
          <p:nvPr>
            <p:ph idx="1"/>
          </p:nvPr>
        </p:nvSpPr>
        <p:spPr/>
        <p:txBody>
          <a:bodyPr/>
          <a:lstStyle/>
          <a:p>
            <a:r>
              <a:rPr lang="en-US" dirty="0"/>
              <a:t>Class sizes are typically between 16 and 25 students, depending on:</a:t>
            </a:r>
          </a:p>
          <a:p>
            <a:pPr lvl="1"/>
            <a:r>
              <a:rPr lang="en-US" dirty="0"/>
              <a:t>Grade level</a:t>
            </a:r>
          </a:p>
          <a:p>
            <a:pPr lvl="1"/>
            <a:r>
              <a:rPr lang="en-US" dirty="0"/>
              <a:t>Complexity of learning needs in the class</a:t>
            </a:r>
          </a:p>
        </p:txBody>
      </p:sp>
    </p:spTree>
    <p:extLst>
      <p:ext uri="{BB962C8B-B14F-4D97-AF65-F5344CB8AC3E}">
        <p14:creationId xmlns:p14="http://schemas.microsoft.com/office/powerpoint/2010/main" val="2184012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B4C64-CADC-DD4F-9432-1534821CC0EA}"/>
              </a:ext>
            </a:extLst>
          </p:cNvPr>
          <p:cNvSpPr>
            <a:spLocks noGrp="1"/>
          </p:cNvSpPr>
          <p:nvPr>
            <p:ph type="title"/>
          </p:nvPr>
        </p:nvSpPr>
        <p:spPr/>
        <p:txBody>
          <a:bodyPr/>
          <a:lstStyle/>
          <a:p>
            <a:r>
              <a:rPr lang="en-US" dirty="0"/>
              <a:t>Examples of Enrichment: Humanities</a:t>
            </a:r>
          </a:p>
        </p:txBody>
      </p:sp>
      <p:sp>
        <p:nvSpPr>
          <p:cNvPr id="3" name="Content Placeholder 2">
            <a:extLst>
              <a:ext uri="{FF2B5EF4-FFF2-40B4-BE49-F238E27FC236}">
                <a16:creationId xmlns:a16="http://schemas.microsoft.com/office/drawing/2014/main" id="{D8384B38-E848-1F48-B9CC-DD39031DE5EA}"/>
              </a:ext>
            </a:extLst>
          </p:cNvPr>
          <p:cNvSpPr>
            <a:spLocks noGrp="1"/>
          </p:cNvSpPr>
          <p:nvPr>
            <p:ph idx="1"/>
          </p:nvPr>
        </p:nvSpPr>
        <p:spPr/>
        <p:txBody>
          <a:bodyPr/>
          <a:lstStyle/>
          <a:p>
            <a:r>
              <a:rPr lang="en-US" dirty="0"/>
              <a:t>What to do with Napoleon? (grade 9)</a:t>
            </a:r>
          </a:p>
        </p:txBody>
      </p:sp>
      <p:pic>
        <p:nvPicPr>
          <p:cNvPr id="4" name="Picture 3" descr="C:\Users\GWPERFECT\AppData\Local\Microsoft\Windows\INetCache\Content.MSO\F82A0AC2.tmp"/>
          <p:cNvPicPr/>
          <p:nvPr/>
        </p:nvPicPr>
        <p:blipFill>
          <a:blip r:embed="rId2">
            <a:extLst>
              <a:ext uri="{28A0092B-C50C-407E-A947-70E740481C1C}">
                <a14:useLocalDpi xmlns:a14="http://schemas.microsoft.com/office/drawing/2010/main" val="0"/>
              </a:ext>
            </a:extLst>
          </a:blip>
          <a:srcRect/>
          <a:stretch>
            <a:fillRect/>
          </a:stretch>
        </p:blipFill>
        <p:spPr bwMode="auto">
          <a:xfrm>
            <a:off x="4505822" y="2260154"/>
            <a:ext cx="2146300" cy="2146300"/>
          </a:xfrm>
          <a:prstGeom prst="rect">
            <a:avLst/>
          </a:prstGeom>
          <a:noFill/>
          <a:ln>
            <a:noFill/>
          </a:ln>
        </p:spPr>
      </p:pic>
    </p:spTree>
    <p:extLst>
      <p:ext uri="{BB962C8B-B14F-4D97-AF65-F5344CB8AC3E}">
        <p14:creationId xmlns:p14="http://schemas.microsoft.com/office/powerpoint/2010/main" val="394743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0CF8-756A-CE40-BDDC-49AA437C8CC4}"/>
              </a:ext>
            </a:extLst>
          </p:cNvPr>
          <p:cNvSpPr>
            <a:spLocks noGrp="1"/>
          </p:cNvSpPr>
          <p:nvPr>
            <p:ph type="title"/>
          </p:nvPr>
        </p:nvSpPr>
        <p:spPr/>
        <p:txBody>
          <a:bodyPr/>
          <a:lstStyle/>
          <a:p>
            <a:r>
              <a:rPr lang="en-US" dirty="0"/>
              <a:t>Examples of Enrichment: Humanities</a:t>
            </a:r>
          </a:p>
        </p:txBody>
      </p:sp>
      <p:sp>
        <p:nvSpPr>
          <p:cNvPr id="3" name="TextBox 2">
            <a:extLst>
              <a:ext uri="{FF2B5EF4-FFF2-40B4-BE49-F238E27FC236}">
                <a16:creationId xmlns:a16="http://schemas.microsoft.com/office/drawing/2014/main" id="{BE727A97-D17D-CC2E-BF60-E7265F1B6D27}"/>
              </a:ext>
            </a:extLst>
          </p:cNvPr>
          <p:cNvSpPr txBox="1"/>
          <p:nvPr/>
        </p:nvSpPr>
        <p:spPr>
          <a:xfrm>
            <a:off x="3743085" y="2421709"/>
            <a:ext cx="3671774" cy="300082"/>
          </a:xfrm>
          <a:prstGeom prst="rect">
            <a:avLst/>
          </a:prstGeom>
          <a:noFill/>
        </p:spPr>
        <p:txBody>
          <a:bodyPr wrap="none" rtlCol="0">
            <a:spAutoFit/>
          </a:bodyPr>
          <a:lstStyle/>
          <a:p>
            <a:r>
              <a:rPr lang="en-US" dirty="0"/>
              <a:t>Photos of Slam Poetry at the University of Calgary</a:t>
            </a:r>
          </a:p>
        </p:txBody>
      </p:sp>
    </p:spTree>
    <p:extLst>
      <p:ext uri="{BB962C8B-B14F-4D97-AF65-F5344CB8AC3E}">
        <p14:creationId xmlns:p14="http://schemas.microsoft.com/office/powerpoint/2010/main" val="265995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21370-9FA6-6D7B-4F74-7637A8A331B4}"/>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A0007B5D-082C-E02D-5750-5C9B642A8245}"/>
              </a:ext>
            </a:extLst>
          </p:cNvPr>
          <p:cNvSpPr txBox="1"/>
          <p:nvPr/>
        </p:nvSpPr>
        <p:spPr>
          <a:xfrm>
            <a:off x="3640727" y="2421709"/>
            <a:ext cx="4168064" cy="300082"/>
          </a:xfrm>
          <a:prstGeom prst="rect">
            <a:avLst/>
          </a:prstGeom>
          <a:noFill/>
        </p:spPr>
        <p:txBody>
          <a:bodyPr wrap="none" rtlCol="0">
            <a:spAutoFit/>
          </a:bodyPr>
          <a:lstStyle/>
          <a:p>
            <a:r>
              <a:rPr lang="en-US" dirty="0"/>
              <a:t>Example of poem compiled with the Writer-in-Residence</a:t>
            </a:r>
          </a:p>
        </p:txBody>
      </p:sp>
    </p:spTree>
    <p:extLst>
      <p:ext uri="{BB962C8B-B14F-4D97-AF65-F5344CB8AC3E}">
        <p14:creationId xmlns:p14="http://schemas.microsoft.com/office/powerpoint/2010/main" val="1185837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79D9A3-391F-5B4D-AD3D-45335AF1BD6C}"/>
              </a:ext>
            </a:extLst>
          </p:cNvPr>
          <p:cNvSpPr>
            <a:spLocks noGrp="1"/>
          </p:cNvSpPr>
          <p:nvPr>
            <p:ph type="title"/>
          </p:nvPr>
        </p:nvSpPr>
        <p:spPr/>
        <p:txBody>
          <a:bodyPr/>
          <a:lstStyle/>
          <a:p>
            <a:r>
              <a:rPr lang="en-US" dirty="0"/>
              <a:t>Example of Enrichment: Science</a:t>
            </a:r>
          </a:p>
        </p:txBody>
      </p:sp>
      <p:sp>
        <p:nvSpPr>
          <p:cNvPr id="2" name="TextBox 1">
            <a:extLst>
              <a:ext uri="{FF2B5EF4-FFF2-40B4-BE49-F238E27FC236}">
                <a16:creationId xmlns:a16="http://schemas.microsoft.com/office/drawing/2014/main" id="{7A0E32AA-C137-ACED-31B4-7EF4D2FD409F}"/>
              </a:ext>
            </a:extLst>
          </p:cNvPr>
          <p:cNvSpPr txBox="1"/>
          <p:nvPr/>
        </p:nvSpPr>
        <p:spPr>
          <a:xfrm>
            <a:off x="3974141" y="2421709"/>
            <a:ext cx="3209661" cy="300082"/>
          </a:xfrm>
          <a:prstGeom prst="rect">
            <a:avLst/>
          </a:prstGeom>
          <a:noFill/>
        </p:spPr>
        <p:txBody>
          <a:bodyPr wrap="none" rtlCol="0">
            <a:spAutoFit/>
          </a:bodyPr>
          <a:lstStyle/>
          <a:p>
            <a:r>
              <a:rPr lang="en-US" dirty="0"/>
              <a:t>Photos of Prototype Project at TELUS Spark</a:t>
            </a:r>
          </a:p>
        </p:txBody>
      </p:sp>
    </p:spTree>
    <p:extLst>
      <p:ext uri="{BB962C8B-B14F-4D97-AF65-F5344CB8AC3E}">
        <p14:creationId xmlns:p14="http://schemas.microsoft.com/office/powerpoint/2010/main" val="232552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9AB15-97DD-F737-FB69-1206A3F505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EA4D6A-E909-5BD8-27B9-A1C3C9DD059C}"/>
              </a:ext>
            </a:extLst>
          </p:cNvPr>
          <p:cNvSpPr>
            <a:spLocks noGrp="1"/>
          </p:cNvSpPr>
          <p:nvPr>
            <p:ph type="title"/>
          </p:nvPr>
        </p:nvSpPr>
        <p:spPr/>
        <p:txBody>
          <a:bodyPr/>
          <a:lstStyle/>
          <a:p>
            <a:r>
              <a:rPr lang="en-US" dirty="0"/>
              <a:t>Example of Enrichment: Science</a:t>
            </a:r>
          </a:p>
        </p:txBody>
      </p:sp>
      <p:sp>
        <p:nvSpPr>
          <p:cNvPr id="2" name="TextBox 1">
            <a:extLst>
              <a:ext uri="{FF2B5EF4-FFF2-40B4-BE49-F238E27FC236}">
                <a16:creationId xmlns:a16="http://schemas.microsoft.com/office/drawing/2014/main" id="{B94C9310-545A-ECA4-FC03-69ADDF5F6F47}"/>
              </a:ext>
            </a:extLst>
          </p:cNvPr>
          <p:cNvSpPr txBox="1"/>
          <p:nvPr/>
        </p:nvSpPr>
        <p:spPr>
          <a:xfrm>
            <a:off x="3569094" y="2421709"/>
            <a:ext cx="4019755" cy="300082"/>
          </a:xfrm>
          <a:prstGeom prst="rect">
            <a:avLst/>
          </a:prstGeom>
          <a:noFill/>
        </p:spPr>
        <p:txBody>
          <a:bodyPr wrap="none" rtlCol="0">
            <a:spAutoFit/>
          </a:bodyPr>
          <a:lstStyle/>
          <a:p>
            <a:r>
              <a:rPr lang="en-US" dirty="0"/>
              <a:t>Photos of Science Fair participants at the Olympic Oval</a:t>
            </a:r>
          </a:p>
        </p:txBody>
      </p:sp>
    </p:spTree>
    <p:extLst>
      <p:ext uri="{BB962C8B-B14F-4D97-AF65-F5344CB8AC3E}">
        <p14:creationId xmlns:p14="http://schemas.microsoft.com/office/powerpoint/2010/main" val="130050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B4C64-CADC-DD4F-9432-1534821CC0EA}"/>
              </a:ext>
            </a:extLst>
          </p:cNvPr>
          <p:cNvSpPr>
            <a:spLocks noGrp="1"/>
          </p:cNvSpPr>
          <p:nvPr>
            <p:ph type="title"/>
          </p:nvPr>
        </p:nvSpPr>
        <p:spPr/>
        <p:txBody>
          <a:bodyPr/>
          <a:lstStyle/>
          <a:p>
            <a:r>
              <a:rPr lang="en-US" dirty="0"/>
              <a:t>Goals of GATE</a:t>
            </a:r>
          </a:p>
        </p:txBody>
      </p:sp>
      <p:sp>
        <p:nvSpPr>
          <p:cNvPr id="3" name="Content Placeholder 2">
            <a:extLst>
              <a:ext uri="{FF2B5EF4-FFF2-40B4-BE49-F238E27FC236}">
                <a16:creationId xmlns:a16="http://schemas.microsoft.com/office/drawing/2014/main" id="{D8384B38-E848-1F48-B9CC-DD39031DE5EA}"/>
              </a:ext>
            </a:extLst>
          </p:cNvPr>
          <p:cNvSpPr>
            <a:spLocks noGrp="1"/>
          </p:cNvSpPr>
          <p:nvPr>
            <p:ph idx="1"/>
          </p:nvPr>
        </p:nvSpPr>
        <p:spPr/>
        <p:txBody>
          <a:bodyPr/>
          <a:lstStyle/>
          <a:p>
            <a:r>
              <a:rPr lang="en-US" dirty="0"/>
              <a:t>Academic and personal development</a:t>
            </a:r>
          </a:p>
          <a:p>
            <a:r>
              <a:rPr lang="en-US" dirty="0"/>
              <a:t>Self-understanding and achievement of individual potential</a:t>
            </a:r>
          </a:p>
        </p:txBody>
      </p:sp>
    </p:spTree>
    <p:extLst>
      <p:ext uri="{BB962C8B-B14F-4D97-AF65-F5344CB8AC3E}">
        <p14:creationId xmlns:p14="http://schemas.microsoft.com/office/powerpoint/2010/main" val="3449138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0CF8-756A-CE40-BDDC-49AA437C8CC4}"/>
              </a:ext>
            </a:extLst>
          </p:cNvPr>
          <p:cNvSpPr>
            <a:spLocks noGrp="1"/>
          </p:cNvSpPr>
          <p:nvPr>
            <p:ph type="title"/>
          </p:nvPr>
        </p:nvSpPr>
        <p:spPr/>
        <p:txBody>
          <a:bodyPr/>
          <a:lstStyle/>
          <a:p>
            <a:r>
              <a:rPr lang="en-US" dirty="0"/>
              <a:t>Observations</a:t>
            </a:r>
          </a:p>
        </p:txBody>
      </p:sp>
      <p:sp>
        <p:nvSpPr>
          <p:cNvPr id="8" name="Content Placeholder 4">
            <a:extLst>
              <a:ext uri="{FF2B5EF4-FFF2-40B4-BE49-F238E27FC236}">
                <a16:creationId xmlns:a16="http://schemas.microsoft.com/office/drawing/2014/main" id="{11F3D2DC-E978-AD4F-B5F3-DF669BD6E4E0}"/>
              </a:ext>
            </a:extLst>
          </p:cNvPr>
          <p:cNvSpPr>
            <a:spLocks noGrp="1"/>
          </p:cNvSpPr>
          <p:nvPr>
            <p:ph idx="1"/>
          </p:nvPr>
        </p:nvSpPr>
        <p:spPr>
          <a:xfrm>
            <a:off x="2467302" y="1598455"/>
            <a:ext cx="6223340" cy="3058069"/>
          </a:xfrm>
        </p:spPr>
        <p:txBody>
          <a:bodyPr/>
          <a:lstStyle/>
          <a:p>
            <a:r>
              <a:rPr lang="en-US" dirty="0"/>
              <a:t>A synergy develops; they inspire and encourage each other</a:t>
            </a:r>
          </a:p>
          <a:p>
            <a:r>
              <a:rPr lang="en-US" dirty="0"/>
              <a:t>A sense of belonging; shared intense intellectual, social, and emotional needs</a:t>
            </a:r>
          </a:p>
          <a:p>
            <a:r>
              <a:rPr lang="en-US" dirty="0"/>
              <a:t>Engaged students; willingness to risk and wonder in their learning</a:t>
            </a:r>
          </a:p>
        </p:txBody>
      </p:sp>
    </p:spTree>
    <p:extLst>
      <p:ext uri="{BB962C8B-B14F-4D97-AF65-F5344CB8AC3E}">
        <p14:creationId xmlns:p14="http://schemas.microsoft.com/office/powerpoint/2010/main" val="157500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001614A-D612-AF4D-B876-FFBBA989DEBD}"/>
              </a:ext>
            </a:extLst>
          </p:cNvPr>
          <p:cNvSpPr>
            <a:spLocks noGrp="1"/>
          </p:cNvSpPr>
          <p:nvPr>
            <p:ph type="subTitle" idx="1"/>
          </p:nvPr>
        </p:nvSpPr>
        <p:spPr/>
        <p:txBody>
          <a:bodyPr/>
          <a:lstStyle/>
          <a:p>
            <a:r>
              <a:rPr lang="en-US" dirty="0"/>
              <a:t>“Education is not preparation for life; education is life itself.”</a:t>
            </a:r>
          </a:p>
        </p:txBody>
      </p:sp>
      <p:sp>
        <p:nvSpPr>
          <p:cNvPr id="27" name="Rectangle 26">
            <a:extLst>
              <a:ext uri="{FF2B5EF4-FFF2-40B4-BE49-F238E27FC236}">
                <a16:creationId xmlns:a16="http://schemas.microsoft.com/office/drawing/2014/main" id="{F8967FC8-A5EA-8E4A-9ECB-F54223FB5B4F}"/>
              </a:ext>
            </a:extLst>
          </p:cNvPr>
          <p:cNvSpPr/>
          <p:nvPr/>
        </p:nvSpPr>
        <p:spPr>
          <a:xfrm>
            <a:off x="1" y="480123"/>
            <a:ext cx="1867876" cy="646331"/>
          </a:xfrm>
          <a:prstGeom prst="rect">
            <a:avLst/>
          </a:prstGeom>
        </p:spPr>
        <p:txBody>
          <a:bodyPr wrap="square">
            <a:spAutoFit/>
          </a:bodyPr>
          <a:lstStyle/>
          <a:p>
            <a:pPr algn="ctr"/>
            <a:r>
              <a:rPr lang="en-US" sz="1800" b="1" dirty="0">
                <a:solidFill>
                  <a:schemeClr val="bg1"/>
                </a:solidFill>
                <a:latin typeface="Arial" charset="0"/>
                <a:ea typeface="Arial" charset="0"/>
                <a:cs typeface="Arial" charset="0"/>
              </a:rPr>
              <a:t>Open House</a:t>
            </a:r>
          </a:p>
          <a:p>
            <a:pPr algn="ctr"/>
            <a:r>
              <a:rPr lang="en-US" sz="1800" b="1" dirty="0">
                <a:solidFill>
                  <a:schemeClr val="bg1"/>
                </a:solidFill>
                <a:latin typeface="Arial" charset="0"/>
                <a:ea typeface="Arial" charset="0"/>
                <a:cs typeface="Arial" charset="0"/>
              </a:rPr>
              <a:t>2026</a:t>
            </a:r>
            <a:endParaRPr lang="en-US" sz="1200" dirty="0">
              <a:latin typeface="Arial" charset="0"/>
              <a:ea typeface="Arial" charset="0"/>
              <a:cs typeface="Arial" charset="0"/>
            </a:endParaRPr>
          </a:p>
        </p:txBody>
      </p:sp>
      <p:sp>
        <p:nvSpPr>
          <p:cNvPr id="4" name="Subtitle 5">
            <a:extLst>
              <a:ext uri="{FF2B5EF4-FFF2-40B4-BE49-F238E27FC236}">
                <a16:creationId xmlns:a16="http://schemas.microsoft.com/office/drawing/2014/main" id="{9001614A-D612-AF4D-B876-FFBBA989DEBD}"/>
              </a:ext>
            </a:extLst>
          </p:cNvPr>
          <p:cNvSpPr txBox="1">
            <a:spLocks/>
          </p:cNvSpPr>
          <p:nvPr/>
        </p:nvSpPr>
        <p:spPr>
          <a:xfrm>
            <a:off x="4611388" y="3040897"/>
            <a:ext cx="5242560" cy="2225040"/>
          </a:xfrm>
          <a:prstGeom prst="rect">
            <a:avLst/>
          </a:prstGeom>
        </p:spPr>
        <p:txBody>
          <a:bodyPr anchor="ctr" anchorCtr="1"/>
          <a:lstStyle>
            <a:lvl1pPr marL="0" indent="0" algn="l" defTabSz="685800" rtl="0" eaLnBrk="1" latinLnBrk="0" hangingPunct="1">
              <a:lnSpc>
                <a:spcPct val="90000"/>
              </a:lnSpc>
              <a:spcBef>
                <a:spcPts val="750"/>
              </a:spcBef>
              <a:buFont typeface="Arial" panose="020B0604020202020204" pitchFamily="34" charset="0"/>
              <a:buNone/>
              <a:defRPr sz="2200" kern="1200" baseline="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dirty="0"/>
              <a:t>John Dewey</a:t>
            </a:r>
          </a:p>
        </p:txBody>
      </p:sp>
    </p:spTree>
    <p:extLst>
      <p:ext uri="{BB962C8B-B14F-4D97-AF65-F5344CB8AC3E}">
        <p14:creationId xmlns:p14="http://schemas.microsoft.com/office/powerpoint/2010/main" val="268790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113AC-560F-F545-BBF2-0EA319A27062}"/>
              </a:ext>
            </a:extLst>
          </p:cNvPr>
          <p:cNvSpPr>
            <a:spLocks noGrp="1"/>
          </p:cNvSpPr>
          <p:nvPr>
            <p:ph type="title"/>
          </p:nvPr>
        </p:nvSpPr>
        <p:spPr/>
        <p:txBody>
          <a:bodyPr/>
          <a:lstStyle/>
          <a:p>
            <a:r>
              <a:rPr lang="en-US" dirty="0"/>
              <a:t>More information:</a:t>
            </a:r>
          </a:p>
        </p:txBody>
      </p:sp>
      <p:sp>
        <p:nvSpPr>
          <p:cNvPr id="5" name="Content Placeholder 4">
            <a:extLst>
              <a:ext uri="{FF2B5EF4-FFF2-40B4-BE49-F238E27FC236}">
                <a16:creationId xmlns:a16="http://schemas.microsoft.com/office/drawing/2014/main" id="{91F64F66-F9F6-DC49-A5FD-E2763C280DC9}"/>
              </a:ext>
            </a:extLst>
          </p:cNvPr>
          <p:cNvSpPr>
            <a:spLocks noGrp="1"/>
          </p:cNvSpPr>
          <p:nvPr>
            <p:ph idx="1"/>
          </p:nvPr>
        </p:nvSpPr>
        <p:spPr/>
        <p:txBody>
          <a:bodyPr/>
          <a:lstStyle/>
          <a:p>
            <a:r>
              <a:rPr lang="en-US" dirty="0"/>
              <a:t>Further information is available on the CBE website:</a:t>
            </a:r>
          </a:p>
          <a:p>
            <a:pPr marL="0" indent="0" algn="ctr">
              <a:buNone/>
            </a:pPr>
            <a:r>
              <a:rPr lang="en-US" dirty="0">
                <a:hlinkClick r:id="rId2"/>
              </a:rPr>
              <a:t>https://cbe.ab.ca/programs/supports-for-students/exceptional-and-special-needs/Pages/Giftedness.aspx</a:t>
            </a:r>
            <a:r>
              <a:rPr lang="en-US" dirty="0"/>
              <a:t> </a:t>
            </a:r>
          </a:p>
        </p:txBody>
      </p:sp>
    </p:spTree>
    <p:extLst>
      <p:ext uri="{BB962C8B-B14F-4D97-AF65-F5344CB8AC3E}">
        <p14:creationId xmlns:p14="http://schemas.microsoft.com/office/powerpoint/2010/main" val="2633948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5DEEFA-073D-3149-9D3B-B3B486A0E3FB}"/>
              </a:ext>
            </a:extLst>
          </p:cNvPr>
          <p:cNvSpPr/>
          <p:nvPr/>
        </p:nvSpPr>
        <p:spPr>
          <a:xfrm>
            <a:off x="1" y="480123"/>
            <a:ext cx="1867876" cy="646331"/>
          </a:xfrm>
          <a:prstGeom prst="rect">
            <a:avLst/>
          </a:prstGeom>
        </p:spPr>
        <p:txBody>
          <a:bodyPr wrap="square">
            <a:spAutoFit/>
          </a:bodyPr>
          <a:lstStyle/>
          <a:p>
            <a:pPr algn="ctr"/>
            <a:r>
              <a:rPr lang="en-US" sz="1800" b="1" dirty="0">
                <a:solidFill>
                  <a:schemeClr val="bg1"/>
                </a:solidFill>
                <a:latin typeface="Arial" charset="0"/>
                <a:ea typeface="Arial" charset="0"/>
                <a:cs typeface="Arial" charset="0"/>
              </a:rPr>
              <a:t>Open House 2026</a:t>
            </a:r>
            <a:endParaRPr lang="en-US" sz="1200" baseline="0" dirty="0">
              <a:latin typeface="Arial" charset="0"/>
              <a:ea typeface="Arial" charset="0"/>
              <a:cs typeface="Arial" charset="0"/>
            </a:endParaRPr>
          </a:p>
        </p:txBody>
      </p:sp>
      <p:sp>
        <p:nvSpPr>
          <p:cNvPr id="4" name="Title 1">
            <a:extLst>
              <a:ext uri="{FF2B5EF4-FFF2-40B4-BE49-F238E27FC236}">
                <a16:creationId xmlns:a16="http://schemas.microsoft.com/office/drawing/2014/main" id="{B3DD21CE-E389-2D4F-82C8-D33C12E20863}"/>
              </a:ext>
            </a:extLst>
          </p:cNvPr>
          <p:cNvSpPr txBox="1">
            <a:spLocks/>
          </p:cNvSpPr>
          <p:nvPr/>
        </p:nvSpPr>
        <p:spPr>
          <a:xfrm>
            <a:off x="2315152" y="764628"/>
            <a:ext cx="6497771" cy="1205644"/>
          </a:xfrm>
          <a:prstGeom prst="rect">
            <a:avLst/>
          </a:prstGeom>
        </p:spPr>
        <p:txBody>
          <a:bodyPr lIns="91440" tIns="45720" rIns="91440" bIns="45720" anchor="t">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500" b="1" dirty="0">
                <a:solidFill>
                  <a:srgbClr val="0070C0"/>
                </a:solidFill>
                <a:latin typeface="Arial"/>
                <a:cs typeface="Arial"/>
              </a:rPr>
              <a:t>Questions?</a:t>
            </a:r>
            <a:endParaRPr lang="en-US" sz="3500" b="1" dirty="0">
              <a:solidFill>
                <a:srgbClr val="C033A7"/>
              </a:solidFill>
              <a:latin typeface="Arial"/>
              <a:cs typeface="Arial"/>
            </a:endParaRPr>
          </a:p>
        </p:txBody>
      </p:sp>
    </p:spTree>
    <p:extLst>
      <p:ext uri="{BB962C8B-B14F-4D97-AF65-F5344CB8AC3E}">
        <p14:creationId xmlns:p14="http://schemas.microsoft.com/office/powerpoint/2010/main" val="704367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2B90BE-A993-654E-9085-4C28A122B4A1}"/>
              </a:ext>
            </a:extLst>
          </p:cNvPr>
          <p:cNvSpPr>
            <a:spLocks noGrp="1"/>
          </p:cNvSpPr>
          <p:nvPr>
            <p:ph type="title"/>
          </p:nvPr>
        </p:nvSpPr>
        <p:spPr/>
        <p:txBody>
          <a:bodyPr/>
          <a:lstStyle/>
          <a:p>
            <a:r>
              <a:rPr lang="en-US" dirty="0"/>
              <a:t>Gifted and Talented Education</a:t>
            </a:r>
          </a:p>
        </p:txBody>
      </p:sp>
      <p:sp>
        <p:nvSpPr>
          <p:cNvPr id="5" name="Content Placeholder 4">
            <a:extLst>
              <a:ext uri="{FF2B5EF4-FFF2-40B4-BE49-F238E27FC236}">
                <a16:creationId xmlns:a16="http://schemas.microsoft.com/office/drawing/2014/main" id="{542396FB-D999-9C4E-A5F1-21F864F7F45D}"/>
              </a:ext>
            </a:extLst>
          </p:cNvPr>
          <p:cNvSpPr>
            <a:spLocks noGrp="1"/>
          </p:cNvSpPr>
          <p:nvPr>
            <p:ph idx="1"/>
          </p:nvPr>
        </p:nvSpPr>
        <p:spPr/>
        <p:txBody>
          <a:bodyPr/>
          <a:lstStyle/>
          <a:p>
            <a:pPr marL="0" indent="0">
              <a:buNone/>
            </a:pPr>
            <a:r>
              <a:rPr lang="en-US" dirty="0"/>
              <a:t>GATE</a:t>
            </a:r>
          </a:p>
          <a:p>
            <a:pPr lvl="1"/>
            <a:r>
              <a:rPr lang="en-US" dirty="0"/>
              <a:t>The GATE Parents Association</a:t>
            </a:r>
          </a:p>
          <a:p>
            <a:pPr lvl="1"/>
            <a:r>
              <a:rPr lang="en-US" dirty="0"/>
              <a:t>Why do we have GATE?</a:t>
            </a:r>
          </a:p>
          <a:p>
            <a:pPr lvl="1"/>
            <a:r>
              <a:rPr lang="en-US" dirty="0"/>
              <a:t>GATE at QEHS</a:t>
            </a:r>
          </a:p>
          <a:p>
            <a:pPr lvl="1"/>
            <a:r>
              <a:rPr lang="en-US" dirty="0"/>
              <a:t>Observations</a:t>
            </a:r>
          </a:p>
          <a:p>
            <a:pPr lvl="1"/>
            <a:r>
              <a:rPr lang="en-US" dirty="0"/>
              <a:t>Questions</a:t>
            </a:r>
          </a:p>
        </p:txBody>
      </p:sp>
    </p:spTree>
    <p:extLst>
      <p:ext uri="{BB962C8B-B14F-4D97-AF65-F5344CB8AC3E}">
        <p14:creationId xmlns:p14="http://schemas.microsoft.com/office/powerpoint/2010/main" val="110475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7;p1"/>
          <p:cNvPicPr preferRelativeResize="0"/>
          <p:nvPr/>
        </p:nvPicPr>
        <p:blipFill rotWithShape="1">
          <a:blip r:embed="rId2">
            <a:alphaModFix/>
          </a:blip>
          <a:srcRect/>
          <a:stretch/>
        </p:blipFill>
        <p:spPr>
          <a:xfrm>
            <a:off x="1041757" y="237994"/>
            <a:ext cx="7090176" cy="1171525"/>
          </a:xfrm>
          <a:prstGeom prst="rect">
            <a:avLst/>
          </a:prstGeom>
          <a:noFill/>
          <a:ln>
            <a:noFill/>
          </a:ln>
        </p:spPr>
      </p:pic>
      <p:sp>
        <p:nvSpPr>
          <p:cNvPr id="3" name="Rectangle 2"/>
          <p:cNvSpPr/>
          <p:nvPr/>
        </p:nvSpPr>
        <p:spPr>
          <a:xfrm>
            <a:off x="2300845" y="1812460"/>
            <a:ext cx="4572000" cy="2419124"/>
          </a:xfrm>
          <a:prstGeom prst="rect">
            <a:avLst/>
          </a:prstGeom>
        </p:spPr>
        <p:txBody>
          <a:bodyPr>
            <a:spAutoFit/>
          </a:bodyPr>
          <a:lstStyle/>
          <a:p>
            <a:pPr lvl="0" algn="ctr">
              <a:lnSpc>
                <a:spcPct val="90000"/>
              </a:lnSpc>
              <a:buClr>
                <a:srgbClr val="000000"/>
              </a:buClr>
              <a:buSzPct val="45833"/>
            </a:pPr>
            <a:r>
              <a:rPr lang="en-US" sz="2800" dirty="0">
                <a:solidFill>
                  <a:srgbClr val="21837A"/>
                </a:solidFill>
                <a:latin typeface="Calibri"/>
                <a:ea typeface="Calibri"/>
                <a:cs typeface="Calibri"/>
                <a:sym typeface="Calibri"/>
              </a:rPr>
              <a:t>If your student is registered in GATE, </a:t>
            </a:r>
            <a:r>
              <a:rPr lang="en-US" sz="2800" b="1" dirty="0">
                <a:solidFill>
                  <a:srgbClr val="21837A"/>
                </a:solidFill>
                <a:latin typeface="Calibri"/>
                <a:ea typeface="Calibri"/>
                <a:cs typeface="Calibri"/>
                <a:sym typeface="Calibri"/>
              </a:rPr>
              <a:t>you are a member of the GPA</a:t>
            </a:r>
            <a:r>
              <a:rPr lang="en-US" sz="2800" dirty="0">
                <a:solidFill>
                  <a:srgbClr val="21837A"/>
                </a:solidFill>
                <a:latin typeface="Calibri"/>
                <a:ea typeface="Calibri"/>
                <a:cs typeface="Calibri"/>
                <a:sym typeface="Calibri"/>
              </a:rPr>
              <a:t>.</a:t>
            </a:r>
            <a:br>
              <a:rPr lang="en-US" sz="2800" dirty="0">
                <a:solidFill>
                  <a:srgbClr val="21837A"/>
                </a:solidFill>
                <a:latin typeface="Calibri"/>
                <a:ea typeface="Calibri"/>
                <a:cs typeface="Calibri"/>
                <a:sym typeface="Calibri"/>
              </a:rPr>
            </a:br>
            <a:r>
              <a:rPr lang="en-US" sz="2800" dirty="0">
                <a:solidFill>
                  <a:srgbClr val="21837A"/>
                </a:solidFill>
                <a:latin typeface="Calibri"/>
                <a:ea typeface="Calibri"/>
                <a:cs typeface="Calibri"/>
                <a:sym typeface="Calibri"/>
              </a:rPr>
              <a:t>Please register on the website to receive the newsletter, and consider volunteering with us!</a:t>
            </a:r>
          </a:p>
        </p:txBody>
      </p:sp>
    </p:spTree>
    <p:extLst>
      <p:ext uri="{BB962C8B-B14F-4D97-AF65-F5344CB8AC3E}">
        <p14:creationId xmlns:p14="http://schemas.microsoft.com/office/powerpoint/2010/main" val="4117067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7;p1"/>
          <p:cNvPicPr preferRelativeResize="0"/>
          <p:nvPr/>
        </p:nvPicPr>
        <p:blipFill rotWithShape="1">
          <a:blip r:embed="rId2">
            <a:alphaModFix/>
          </a:blip>
          <a:srcRect/>
          <a:stretch/>
        </p:blipFill>
        <p:spPr>
          <a:xfrm>
            <a:off x="1041757" y="237994"/>
            <a:ext cx="7090176" cy="1171525"/>
          </a:xfrm>
          <a:prstGeom prst="rect">
            <a:avLst/>
          </a:prstGeom>
          <a:noFill/>
          <a:ln>
            <a:noFill/>
          </a:ln>
        </p:spPr>
      </p:pic>
      <p:sp>
        <p:nvSpPr>
          <p:cNvPr id="4" name="Rectangle 3"/>
          <p:cNvSpPr/>
          <p:nvPr/>
        </p:nvSpPr>
        <p:spPr>
          <a:xfrm>
            <a:off x="2300845" y="830090"/>
            <a:ext cx="4572000" cy="5564600"/>
          </a:xfrm>
          <a:prstGeom prst="rect">
            <a:avLst/>
          </a:prstGeom>
        </p:spPr>
        <p:txBody>
          <a:bodyPr>
            <a:spAutoFit/>
          </a:bodyPr>
          <a:lstStyle/>
          <a:p>
            <a:pPr lvl="0" algn="ctr">
              <a:lnSpc>
                <a:spcPct val="90000"/>
              </a:lnSpc>
              <a:buClr>
                <a:schemeClr val="accent4"/>
              </a:buClr>
              <a:buSzPts val="2400"/>
            </a:pPr>
            <a:endParaRPr lang="en-US" sz="1400" b="1" dirty="0">
              <a:solidFill>
                <a:schemeClr val="accent4"/>
              </a:solidFill>
              <a:latin typeface="Calibri"/>
              <a:ea typeface="Calibri"/>
              <a:cs typeface="Calibri"/>
              <a:sym typeface="Calibri"/>
            </a:endParaRPr>
          </a:p>
          <a:p>
            <a:pPr lvl="0" algn="ctr">
              <a:lnSpc>
                <a:spcPct val="90000"/>
              </a:lnSpc>
              <a:buClr>
                <a:schemeClr val="accent4"/>
              </a:buClr>
              <a:buSzPts val="2400"/>
            </a:pPr>
            <a:endParaRPr lang="en-US" dirty="0">
              <a:solidFill>
                <a:schemeClr val="dk1"/>
              </a:solidFill>
              <a:latin typeface="Calibri"/>
              <a:ea typeface="Calibri"/>
              <a:cs typeface="Calibri"/>
              <a:sym typeface="Calibri"/>
            </a:endParaRPr>
          </a:p>
          <a:p>
            <a:pPr lvl="0" algn="ctr">
              <a:lnSpc>
                <a:spcPct val="90000"/>
              </a:lnSpc>
              <a:buClr>
                <a:schemeClr val="accent4"/>
              </a:buClr>
              <a:buSzPts val="2400"/>
            </a:pPr>
            <a:endParaRPr lang="en-US" dirty="0">
              <a:solidFill>
                <a:schemeClr val="dk1"/>
              </a:solidFill>
              <a:latin typeface="Calibri"/>
              <a:ea typeface="Calibri"/>
              <a:cs typeface="Calibri"/>
              <a:sym typeface="Calibri"/>
            </a:endParaRPr>
          </a:p>
          <a:p>
            <a:pPr lvl="0" algn="ctr">
              <a:lnSpc>
                <a:spcPct val="90000"/>
              </a:lnSpc>
              <a:buClr>
                <a:schemeClr val="accent4"/>
              </a:buClr>
              <a:buSzPts val="2400"/>
            </a:pPr>
            <a:endParaRPr lang="en-US" dirty="0">
              <a:solidFill>
                <a:schemeClr val="dk1"/>
              </a:solidFill>
              <a:latin typeface="Calibri"/>
              <a:ea typeface="Calibri"/>
              <a:cs typeface="Calibri"/>
              <a:sym typeface="Calibri"/>
            </a:endParaRPr>
          </a:p>
          <a:p>
            <a:pPr lvl="0" algn="ctr">
              <a:lnSpc>
                <a:spcPct val="90000"/>
              </a:lnSpc>
              <a:buClr>
                <a:schemeClr val="accent4"/>
              </a:buClr>
              <a:buSzPts val="2400"/>
            </a:pPr>
            <a:endParaRPr lang="en-US" dirty="0">
              <a:solidFill>
                <a:schemeClr val="dk1"/>
              </a:solidFill>
              <a:latin typeface="Calibri"/>
              <a:ea typeface="Calibri"/>
              <a:cs typeface="Calibri"/>
              <a:sym typeface="Calibri"/>
            </a:endParaRPr>
          </a:p>
          <a:p>
            <a:pPr lvl="0" algn="ctr">
              <a:lnSpc>
                <a:spcPct val="90000"/>
              </a:lnSpc>
              <a:buClr>
                <a:schemeClr val="accent4"/>
              </a:buClr>
              <a:buSzPts val="2400"/>
            </a:pPr>
            <a:r>
              <a:rPr lang="en-US" dirty="0">
                <a:solidFill>
                  <a:schemeClr val="dk1"/>
                </a:solidFill>
                <a:latin typeface="Calibri"/>
                <a:ea typeface="Calibri"/>
                <a:cs typeface="Calibri"/>
                <a:sym typeface="Calibri"/>
              </a:rPr>
              <a:t>Be sure to follow us on social media, where we share articles and announce events. Like and share posts so that we can reach other parents &amp; guardians of GATE students.</a:t>
            </a:r>
            <a:endParaRPr lang="en-US" sz="1600" dirty="0">
              <a:solidFill>
                <a:srgbClr val="000000"/>
              </a:solidFill>
              <a:latin typeface="Arial"/>
              <a:ea typeface="Arial"/>
              <a:cs typeface="Arial"/>
              <a:sym typeface="Arial"/>
            </a:endParaRPr>
          </a:p>
          <a:p>
            <a:pPr lvl="0" algn="ctr">
              <a:lnSpc>
                <a:spcPct val="90000"/>
              </a:lnSpc>
              <a:buClr>
                <a:schemeClr val="dk1"/>
              </a:buClr>
              <a:buSzPts val="1600"/>
            </a:pPr>
            <a:endParaRPr lang="en-US" dirty="0">
              <a:solidFill>
                <a:schemeClr val="dk1"/>
              </a:solidFill>
              <a:latin typeface="Calibri"/>
              <a:ea typeface="Calibri"/>
              <a:cs typeface="Calibri"/>
              <a:sym typeface="Calibri"/>
            </a:endParaRPr>
          </a:p>
          <a:p>
            <a:pPr lvl="0" algn="ctr">
              <a:buClr>
                <a:schemeClr val="dk1"/>
              </a:buClr>
              <a:buSzPts val="1600"/>
            </a:pPr>
            <a:r>
              <a:rPr lang="en-US" dirty="0">
                <a:solidFill>
                  <a:schemeClr val="dk1"/>
                </a:solidFill>
                <a:latin typeface="Calibri"/>
                <a:ea typeface="Calibri"/>
                <a:cs typeface="Calibri"/>
                <a:sym typeface="Calibri"/>
              </a:rPr>
              <a:t>Web: </a:t>
            </a:r>
            <a:endParaRPr lang="en-US" sz="1600" dirty="0">
              <a:solidFill>
                <a:srgbClr val="000000"/>
              </a:solidFill>
              <a:latin typeface="Arial"/>
              <a:ea typeface="Arial"/>
              <a:cs typeface="Arial"/>
              <a:sym typeface="Arial"/>
            </a:endParaRPr>
          </a:p>
          <a:p>
            <a:pPr lvl="0" algn="ctr">
              <a:buClr>
                <a:srgbClr val="21837A"/>
              </a:buClr>
              <a:buSzPts val="1600"/>
            </a:pPr>
            <a:r>
              <a:rPr lang="en-US" b="1" u="sng" dirty="0">
                <a:solidFill>
                  <a:srgbClr val="21837A"/>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http://www.gatecalgary.ca</a:t>
            </a:r>
            <a:endParaRPr lang="en-US" sz="2000" b="1" dirty="0">
              <a:solidFill>
                <a:srgbClr val="21837A"/>
              </a:solidFill>
              <a:latin typeface="Calibri"/>
              <a:ea typeface="Calibri"/>
              <a:cs typeface="Calibri"/>
              <a:sym typeface="Calibri"/>
            </a:endParaRPr>
          </a:p>
          <a:p>
            <a:pPr lvl="0" algn="ctr">
              <a:buClr>
                <a:srgbClr val="21837A"/>
              </a:buClr>
              <a:buSzPts val="1600"/>
            </a:pPr>
            <a:endParaRPr lang="en-US" b="1" dirty="0">
              <a:solidFill>
                <a:srgbClr val="21837A"/>
              </a:solidFill>
              <a:latin typeface="Calibri"/>
              <a:ea typeface="Calibri"/>
              <a:cs typeface="Calibri"/>
              <a:sym typeface="Calibri"/>
            </a:endParaRPr>
          </a:p>
          <a:p>
            <a:pPr lvl="0" algn="ctr">
              <a:buClr>
                <a:srgbClr val="21837A"/>
              </a:buClr>
              <a:buSzPts val="1600"/>
            </a:pPr>
            <a:r>
              <a:rPr lang="en-US" dirty="0">
                <a:solidFill>
                  <a:schemeClr val="dk1"/>
                </a:solidFill>
                <a:latin typeface="Calibri"/>
                <a:ea typeface="Calibri"/>
                <a:cs typeface="Calibri"/>
                <a:sym typeface="Calibri"/>
              </a:rPr>
              <a:t>Email:</a:t>
            </a:r>
            <a:endParaRPr lang="en-US" b="1" dirty="0">
              <a:solidFill>
                <a:srgbClr val="21837A"/>
              </a:solidFill>
              <a:latin typeface="Calibri"/>
              <a:ea typeface="Calibri"/>
              <a:cs typeface="Calibri"/>
              <a:sym typeface="Calibri"/>
            </a:endParaRPr>
          </a:p>
          <a:p>
            <a:pPr lvl="0" algn="ctr">
              <a:buClr>
                <a:srgbClr val="21837A"/>
              </a:buClr>
              <a:buSzPts val="1600"/>
            </a:pPr>
            <a:r>
              <a:rPr lang="en-US" b="1" u="sng" dirty="0">
                <a:solidFill>
                  <a:srgbClr val="21837A"/>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info@gatecalgary.ca</a:t>
            </a:r>
            <a:endParaRPr lang="en-US" b="1" dirty="0">
              <a:solidFill>
                <a:srgbClr val="21837A"/>
              </a:solidFill>
              <a:latin typeface="Calibri"/>
              <a:ea typeface="Calibri"/>
              <a:cs typeface="Calibri"/>
              <a:sym typeface="Calibri"/>
            </a:endParaRPr>
          </a:p>
          <a:p>
            <a:pPr lvl="0" algn="ctr">
              <a:lnSpc>
                <a:spcPct val="90000"/>
              </a:lnSpc>
              <a:spcBef>
                <a:spcPts val="1200"/>
              </a:spcBef>
              <a:buClr>
                <a:schemeClr val="dk1"/>
              </a:buClr>
              <a:buSzPts val="1600"/>
            </a:pPr>
            <a:r>
              <a:rPr lang="en-US" dirty="0">
                <a:solidFill>
                  <a:schemeClr val="dk1"/>
                </a:solidFill>
                <a:latin typeface="Calibri"/>
                <a:ea typeface="Calibri"/>
                <a:cs typeface="Calibri"/>
                <a:sym typeface="Calibri"/>
              </a:rPr>
              <a:t>Facebook: </a:t>
            </a:r>
            <a:r>
              <a:rPr lang="en-US" b="1" u="sng" dirty="0">
                <a:solidFill>
                  <a:srgbClr val="21837A"/>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http://www.facebook.com/GateParentAssociation/</a:t>
            </a:r>
            <a:endParaRPr lang="en-US" b="1" dirty="0">
              <a:solidFill>
                <a:srgbClr val="21837A"/>
              </a:solidFill>
              <a:latin typeface="Calibri"/>
              <a:ea typeface="Calibri"/>
              <a:cs typeface="Calibri"/>
              <a:sym typeface="Calibri"/>
            </a:endParaRPr>
          </a:p>
          <a:p>
            <a:pPr lvl="0" algn="ctr">
              <a:lnSpc>
                <a:spcPct val="90000"/>
              </a:lnSpc>
              <a:buClr>
                <a:schemeClr val="dk1"/>
              </a:buClr>
              <a:buSzPts val="1600"/>
            </a:pPr>
            <a:endParaRPr lang="en-US" b="1" dirty="0">
              <a:solidFill>
                <a:srgbClr val="21837A"/>
              </a:solidFill>
              <a:latin typeface="Calibri"/>
              <a:ea typeface="Calibri"/>
              <a:cs typeface="Calibri"/>
              <a:sym typeface="Calibri"/>
            </a:endParaRPr>
          </a:p>
          <a:p>
            <a:pPr lvl="0" algn="ctr">
              <a:lnSpc>
                <a:spcPct val="90000"/>
              </a:lnSpc>
              <a:buClr>
                <a:schemeClr val="dk1"/>
              </a:buClr>
              <a:buSzPts val="1600"/>
            </a:pPr>
            <a:r>
              <a:rPr lang="en-US" dirty="0">
                <a:solidFill>
                  <a:schemeClr val="dk1"/>
                </a:solidFill>
                <a:latin typeface="Calibri"/>
                <a:ea typeface="Calibri"/>
                <a:cs typeface="Calibri"/>
                <a:sym typeface="Calibri"/>
              </a:rPr>
              <a:t>Instagram</a:t>
            </a:r>
            <a:r>
              <a:rPr lang="en-US" dirty="0">
                <a:solidFill>
                  <a:srgbClr val="21837A"/>
                </a:solidFill>
                <a:latin typeface="Calibri"/>
                <a:ea typeface="Calibri"/>
                <a:cs typeface="Calibri"/>
                <a:sym typeface="Calibri"/>
              </a:rPr>
              <a:t>: </a:t>
            </a:r>
            <a:endParaRPr lang="en-US" sz="1600" dirty="0">
              <a:solidFill>
                <a:srgbClr val="000000"/>
              </a:solidFill>
              <a:latin typeface="Arial"/>
              <a:ea typeface="Arial"/>
              <a:cs typeface="Arial"/>
              <a:sym typeface="Arial"/>
            </a:endParaRPr>
          </a:p>
          <a:p>
            <a:pPr lvl="0" algn="ctr">
              <a:lnSpc>
                <a:spcPct val="90000"/>
              </a:lnSpc>
              <a:buClr>
                <a:schemeClr val="dk1"/>
              </a:buClr>
              <a:buSzPts val="1600"/>
            </a:pPr>
            <a:r>
              <a:rPr lang="en-US" b="1" u="sng" dirty="0">
                <a:solidFill>
                  <a:srgbClr val="21837A"/>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https://www.instagram.com/gatecalgary/</a:t>
            </a:r>
            <a:endParaRPr lang="en-US" b="1" dirty="0">
              <a:solidFill>
                <a:srgbClr val="21837A"/>
              </a:solidFill>
              <a:latin typeface="Calibri"/>
              <a:ea typeface="Calibri"/>
              <a:cs typeface="Calibri"/>
              <a:sym typeface="Calibri"/>
            </a:endParaRPr>
          </a:p>
        </p:txBody>
      </p:sp>
    </p:spTree>
    <p:extLst>
      <p:ext uri="{BB962C8B-B14F-4D97-AF65-F5344CB8AC3E}">
        <p14:creationId xmlns:p14="http://schemas.microsoft.com/office/powerpoint/2010/main" val="254796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7;p1"/>
          <p:cNvPicPr preferRelativeResize="0"/>
          <p:nvPr/>
        </p:nvPicPr>
        <p:blipFill rotWithShape="1">
          <a:blip r:embed="rId2">
            <a:alphaModFix/>
          </a:blip>
          <a:srcRect/>
          <a:stretch/>
        </p:blipFill>
        <p:spPr>
          <a:xfrm>
            <a:off x="1041757" y="237994"/>
            <a:ext cx="7090176" cy="1171525"/>
          </a:xfrm>
          <a:prstGeom prst="rect">
            <a:avLst/>
          </a:prstGeom>
          <a:noFill/>
          <a:ln>
            <a:noFill/>
          </a:ln>
        </p:spPr>
      </p:pic>
      <p:sp>
        <p:nvSpPr>
          <p:cNvPr id="5" name="Rectangle 4"/>
          <p:cNvSpPr/>
          <p:nvPr/>
        </p:nvSpPr>
        <p:spPr>
          <a:xfrm>
            <a:off x="338373" y="1869628"/>
            <a:ext cx="8496944" cy="2592248"/>
          </a:xfrm>
          <a:prstGeom prst="rect">
            <a:avLst/>
          </a:prstGeom>
        </p:spPr>
        <p:txBody>
          <a:bodyPr wrap="square">
            <a:spAutoFit/>
          </a:bodyPr>
          <a:lstStyle/>
          <a:p>
            <a:pPr lvl="0">
              <a:lnSpc>
                <a:spcPct val="90000"/>
              </a:lnSpc>
              <a:buClr>
                <a:schemeClr val="dk1"/>
              </a:buClr>
              <a:buSzPts val="1700"/>
            </a:pPr>
            <a:r>
              <a:rPr lang="en-US" sz="2000" b="1" dirty="0"/>
              <a:t>Fundraising</a:t>
            </a:r>
            <a:r>
              <a:rPr lang="en-US" sz="2000" dirty="0"/>
              <a:t> - With your help, we raise funds through our Casinos and other fundraisers. Some ways that schools have used these funds are: </a:t>
            </a:r>
          </a:p>
          <a:p>
            <a:pPr marL="228600" lvl="0" indent="-228600">
              <a:lnSpc>
                <a:spcPct val="90000"/>
              </a:lnSpc>
              <a:buClr>
                <a:schemeClr val="dk1"/>
              </a:buClr>
              <a:buSzPts val="1700"/>
              <a:buChar char="•"/>
            </a:pPr>
            <a:endParaRPr lang="en-US" sz="2000" dirty="0"/>
          </a:p>
          <a:p>
            <a:pPr lvl="0">
              <a:lnSpc>
                <a:spcPct val="90000"/>
              </a:lnSpc>
              <a:buClr>
                <a:schemeClr val="dk1"/>
              </a:buClr>
              <a:buSzPts val="1700"/>
            </a:pPr>
            <a:r>
              <a:rPr lang="en-US" sz="2000" dirty="0"/>
              <a:t>• artists in residence • writers in residence • drama workshops • </a:t>
            </a:r>
            <a:r>
              <a:rPr lang="en-US" sz="2000" dirty="0" err="1"/>
              <a:t>Wordfest</a:t>
            </a:r>
            <a:r>
              <a:rPr lang="en-US" sz="2000" dirty="0"/>
              <a:t> </a:t>
            </a:r>
            <a:br>
              <a:rPr lang="en-US" sz="2000" dirty="0"/>
            </a:br>
            <a:r>
              <a:rPr lang="en-US" sz="2000" dirty="0"/>
              <a:t>• field trips • computing competitions • math competitions • math resources</a:t>
            </a:r>
            <a:br>
              <a:rPr lang="en-US" sz="2000" dirty="0"/>
            </a:br>
            <a:r>
              <a:rPr lang="en-US" sz="2000" dirty="0"/>
              <a:t>• microphones • robotics equipment • cameras • smart boards</a:t>
            </a:r>
            <a:br>
              <a:rPr lang="en-US" sz="2000" dirty="0"/>
            </a:br>
            <a:r>
              <a:rPr lang="en-US" sz="2000" dirty="0"/>
              <a:t>• scientists in residence • science kits • </a:t>
            </a:r>
            <a:r>
              <a:rPr lang="en-US" sz="2000" dirty="0" err="1"/>
              <a:t>Beakerhead</a:t>
            </a:r>
            <a:r>
              <a:rPr lang="en-US" sz="2000" dirty="0"/>
              <a:t> • Professional Development</a:t>
            </a:r>
          </a:p>
          <a:p>
            <a:pPr marL="228600" lvl="0" indent="-228600">
              <a:lnSpc>
                <a:spcPct val="90000"/>
              </a:lnSpc>
              <a:buClr>
                <a:schemeClr val="dk1"/>
              </a:buClr>
              <a:buSzPts val="1700"/>
              <a:buChar char="•"/>
            </a:pPr>
            <a:endParaRPr lang="en-US" dirty="0"/>
          </a:p>
          <a:p>
            <a:pPr marL="228600" lvl="0" indent="-228600">
              <a:lnSpc>
                <a:spcPct val="90000"/>
              </a:lnSpc>
              <a:buClr>
                <a:schemeClr val="dk1"/>
              </a:buClr>
              <a:buSzPts val="1700"/>
              <a:buChar char="•"/>
            </a:pPr>
            <a:endParaRPr lang="en-US" dirty="0"/>
          </a:p>
          <a:p>
            <a:pPr marL="228600" lvl="0" indent="-228600">
              <a:lnSpc>
                <a:spcPct val="90000"/>
              </a:lnSpc>
              <a:buClr>
                <a:schemeClr val="dk1"/>
              </a:buClr>
              <a:buSzPts val="1700"/>
              <a:buChar char="•"/>
            </a:pPr>
            <a:endParaRPr lang="en-US" dirty="0"/>
          </a:p>
        </p:txBody>
      </p:sp>
    </p:spTree>
    <p:extLst>
      <p:ext uri="{BB962C8B-B14F-4D97-AF65-F5344CB8AC3E}">
        <p14:creationId xmlns:p14="http://schemas.microsoft.com/office/powerpoint/2010/main" val="249194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7;p1"/>
          <p:cNvPicPr preferRelativeResize="0"/>
          <p:nvPr/>
        </p:nvPicPr>
        <p:blipFill rotWithShape="1">
          <a:blip r:embed="rId2">
            <a:alphaModFix/>
          </a:blip>
          <a:srcRect/>
          <a:stretch/>
        </p:blipFill>
        <p:spPr>
          <a:xfrm>
            <a:off x="1041757" y="237994"/>
            <a:ext cx="7090176" cy="1171525"/>
          </a:xfrm>
          <a:prstGeom prst="rect">
            <a:avLst/>
          </a:prstGeom>
          <a:noFill/>
          <a:ln>
            <a:noFill/>
          </a:ln>
        </p:spPr>
      </p:pic>
      <p:sp>
        <p:nvSpPr>
          <p:cNvPr id="4" name="Rectangle 3"/>
          <p:cNvSpPr/>
          <p:nvPr/>
        </p:nvSpPr>
        <p:spPr>
          <a:xfrm>
            <a:off x="626504" y="1701466"/>
            <a:ext cx="7920681" cy="2675604"/>
          </a:xfrm>
          <a:prstGeom prst="rect">
            <a:avLst/>
          </a:prstGeom>
        </p:spPr>
        <p:txBody>
          <a:bodyPr wrap="square">
            <a:spAutoFit/>
          </a:bodyPr>
          <a:lstStyle/>
          <a:p>
            <a:pPr lvl="0">
              <a:lnSpc>
                <a:spcPct val="90000"/>
              </a:lnSpc>
              <a:spcBef>
                <a:spcPts val="1000"/>
              </a:spcBef>
              <a:buClr>
                <a:schemeClr val="dk1"/>
              </a:buClr>
              <a:buSzPts val="1700"/>
            </a:pPr>
            <a:r>
              <a:rPr lang="en-US" sz="2400" b="1" dirty="0"/>
              <a:t>Communication</a:t>
            </a:r>
            <a:r>
              <a:rPr lang="en-US" sz="2400" dirty="0"/>
              <a:t> - </a:t>
            </a:r>
          </a:p>
          <a:p>
            <a:pPr lvl="0">
              <a:lnSpc>
                <a:spcPct val="90000"/>
              </a:lnSpc>
              <a:spcBef>
                <a:spcPts val="1000"/>
              </a:spcBef>
              <a:buClr>
                <a:schemeClr val="dk1"/>
              </a:buClr>
              <a:buSzPts val="1700"/>
            </a:pPr>
            <a:r>
              <a:rPr lang="en-US" sz="2400" dirty="0"/>
              <a:t>Through our newsletters and social media accounts, we provide information about upcoming events at schools and other organizations of interest to our members, links to resources of interest to gifted students and their families, and other gifted education news. </a:t>
            </a:r>
          </a:p>
          <a:p>
            <a:pPr lvl="0">
              <a:lnSpc>
                <a:spcPct val="90000"/>
              </a:lnSpc>
              <a:spcBef>
                <a:spcPts val="1000"/>
              </a:spcBef>
              <a:buClr>
                <a:schemeClr val="dk1"/>
              </a:buClr>
              <a:buSzPts val="1700"/>
            </a:pPr>
            <a:r>
              <a:rPr lang="en-US" sz="2400" dirty="0"/>
              <a:t>You can find us on </a:t>
            </a:r>
            <a:r>
              <a:rPr lang="en-US" sz="2400" u="sng" dirty="0">
                <a:solidFill>
                  <a:schemeClr val="hlink"/>
                </a:solidFill>
                <a:hlinkClick r:id="rId3"/>
              </a:rPr>
              <a:t>Facebook</a:t>
            </a:r>
            <a:r>
              <a:rPr lang="en-US" sz="2400" dirty="0"/>
              <a:t> and </a:t>
            </a:r>
            <a:r>
              <a:rPr lang="en-US" sz="2400" u="sng" dirty="0">
                <a:solidFill>
                  <a:schemeClr val="hlink"/>
                </a:solidFill>
                <a:hlinkClick r:id="rId4"/>
              </a:rPr>
              <a:t>Instagram</a:t>
            </a:r>
            <a:r>
              <a:rPr lang="en-US" sz="2400" dirty="0"/>
              <a:t>!</a:t>
            </a:r>
          </a:p>
        </p:txBody>
      </p:sp>
    </p:spTree>
    <p:extLst>
      <p:ext uri="{BB962C8B-B14F-4D97-AF65-F5344CB8AC3E}">
        <p14:creationId xmlns:p14="http://schemas.microsoft.com/office/powerpoint/2010/main" val="339716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7;p1"/>
          <p:cNvPicPr preferRelativeResize="0"/>
          <p:nvPr/>
        </p:nvPicPr>
        <p:blipFill rotWithShape="1">
          <a:blip r:embed="rId2">
            <a:alphaModFix/>
          </a:blip>
          <a:srcRect/>
          <a:stretch/>
        </p:blipFill>
        <p:spPr>
          <a:xfrm>
            <a:off x="1041757" y="237994"/>
            <a:ext cx="7090176" cy="1171525"/>
          </a:xfrm>
          <a:prstGeom prst="rect">
            <a:avLst/>
          </a:prstGeom>
          <a:noFill/>
          <a:ln>
            <a:noFill/>
          </a:ln>
        </p:spPr>
      </p:pic>
      <p:sp>
        <p:nvSpPr>
          <p:cNvPr id="5" name="Rectangle 4"/>
          <p:cNvSpPr/>
          <p:nvPr/>
        </p:nvSpPr>
        <p:spPr>
          <a:xfrm>
            <a:off x="395536" y="2070358"/>
            <a:ext cx="8208714" cy="1882567"/>
          </a:xfrm>
          <a:prstGeom prst="rect">
            <a:avLst/>
          </a:prstGeom>
        </p:spPr>
        <p:txBody>
          <a:bodyPr wrap="square">
            <a:spAutoFit/>
          </a:bodyPr>
          <a:lstStyle/>
          <a:p>
            <a:pPr lvl="0">
              <a:lnSpc>
                <a:spcPct val="90000"/>
              </a:lnSpc>
              <a:spcBef>
                <a:spcPts val="1000"/>
              </a:spcBef>
              <a:buClr>
                <a:schemeClr val="dk1"/>
              </a:buClr>
              <a:buSzPts val="1700"/>
            </a:pPr>
            <a:r>
              <a:rPr lang="en-US" sz="2400" b="1" dirty="0"/>
              <a:t>Advocacy</a:t>
            </a:r>
            <a:r>
              <a:rPr lang="en-US" sz="2400" dirty="0"/>
              <a:t> - </a:t>
            </a:r>
          </a:p>
          <a:p>
            <a:pPr lvl="0">
              <a:lnSpc>
                <a:spcPct val="90000"/>
              </a:lnSpc>
              <a:spcBef>
                <a:spcPts val="1000"/>
              </a:spcBef>
              <a:buClr>
                <a:schemeClr val="dk1"/>
              </a:buClr>
              <a:buSzPts val="1700"/>
            </a:pPr>
            <a:r>
              <a:rPr lang="en-US" sz="2400" dirty="0"/>
              <a:t>The GATE Parent Association executive meets with the CBE, school administrations, and other stakeholders to stay informed about current research and updates and to advocate for gifted education. </a:t>
            </a:r>
          </a:p>
        </p:txBody>
      </p:sp>
    </p:spTree>
    <p:extLst>
      <p:ext uri="{BB962C8B-B14F-4D97-AF65-F5344CB8AC3E}">
        <p14:creationId xmlns:p14="http://schemas.microsoft.com/office/powerpoint/2010/main" val="12612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79D9A3-391F-5B4D-AD3D-45335AF1BD6C}"/>
              </a:ext>
            </a:extLst>
          </p:cNvPr>
          <p:cNvSpPr>
            <a:spLocks noGrp="1"/>
          </p:cNvSpPr>
          <p:nvPr>
            <p:ph type="title"/>
          </p:nvPr>
        </p:nvSpPr>
        <p:spPr/>
        <p:txBody>
          <a:bodyPr/>
          <a:lstStyle/>
          <a:p>
            <a:r>
              <a:rPr lang="en-US" dirty="0"/>
              <a:t>What is GATE?</a:t>
            </a:r>
          </a:p>
        </p:txBody>
      </p:sp>
      <p:sp>
        <p:nvSpPr>
          <p:cNvPr id="5" name="Content Placeholder 4">
            <a:extLst>
              <a:ext uri="{FF2B5EF4-FFF2-40B4-BE49-F238E27FC236}">
                <a16:creationId xmlns:a16="http://schemas.microsoft.com/office/drawing/2014/main" id="{11F3D2DC-E978-AD4F-B5F3-DF669BD6E4E0}"/>
              </a:ext>
            </a:extLst>
          </p:cNvPr>
          <p:cNvSpPr>
            <a:spLocks noGrp="1"/>
          </p:cNvSpPr>
          <p:nvPr>
            <p:ph idx="1"/>
          </p:nvPr>
        </p:nvSpPr>
        <p:spPr/>
        <p:txBody>
          <a:bodyPr/>
          <a:lstStyle/>
          <a:p>
            <a:r>
              <a:rPr lang="en-US" dirty="0"/>
              <a:t>A special education class:</a:t>
            </a:r>
          </a:p>
          <a:p>
            <a:pPr lvl="1"/>
            <a:r>
              <a:rPr lang="en-US" dirty="0"/>
              <a:t>Needs of particular students identified as gifted</a:t>
            </a:r>
          </a:p>
          <a:p>
            <a:pPr lvl="1"/>
            <a:r>
              <a:rPr lang="en-US" dirty="0"/>
              <a:t>Cohort and collaboration with like-minded peers</a:t>
            </a:r>
          </a:p>
          <a:p>
            <a:pPr lvl="1"/>
            <a:r>
              <a:rPr lang="en-US" dirty="0"/>
              <a:t>A </a:t>
            </a:r>
            <a:r>
              <a:rPr lang="en-US" i="1" dirty="0"/>
              <a:t>different</a:t>
            </a:r>
            <a:r>
              <a:rPr lang="en-US" dirty="0"/>
              <a:t> experience of the Alberta Education Programs of Study</a:t>
            </a:r>
          </a:p>
        </p:txBody>
      </p:sp>
    </p:spTree>
    <p:extLst>
      <p:ext uri="{BB962C8B-B14F-4D97-AF65-F5344CB8AC3E}">
        <p14:creationId xmlns:p14="http://schemas.microsoft.com/office/powerpoint/2010/main" val="401933157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E(generic)PPT_template-compressed" id="{F5109770-62D2-094D-988E-87C27A054E8C}" vid="{6F1C3446-815A-6643-8877-A41AB690C59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C6F3CD9949A1744878AEF2928A1ED43" ma:contentTypeVersion="11" ma:contentTypeDescription="Create a new document." ma:contentTypeScope="" ma:versionID="b7e9737bbd956e9c71f16a121d23858e">
  <xsd:schema xmlns:xsd="http://www.w3.org/2001/XMLSchema" xmlns:xs="http://www.w3.org/2001/XMLSchema" xmlns:p="http://schemas.microsoft.com/office/2006/metadata/properties" xmlns:ns2="86003687-1d09-454a-a0ea-ad8f1346a0cf" xmlns:ns3="8baefa7c-0ddb-46bf-94c9-d489601f2850" targetNamespace="http://schemas.microsoft.com/office/2006/metadata/properties" ma:root="true" ma:fieldsID="73a2994a818d10aef0aa6efa767bbc9d" ns2:_="" ns3:_="">
    <xsd:import namespace="86003687-1d09-454a-a0ea-ad8f1346a0cf"/>
    <xsd:import namespace="8baefa7c-0ddb-46bf-94c9-d489601f2850"/>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3:Topic" minOccurs="0"/>
                <xsd:element ref="ns3:Templat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003687-1d09-454a-a0ea-ad8f1346a0c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aefa7c-0ddb-46bf-94c9-d489601f2850" elementFormDefault="qualified">
    <xsd:import namespace="http://schemas.microsoft.com/office/2006/documentManagement/types"/>
    <xsd:import namespace="http://schemas.microsoft.com/office/infopath/2007/PartnerControls"/>
    <xsd:element name="Topic" ma:index="12" nillable="true" ma:displayName="Topic" ma:internalName="Topic" ma:requiredMultiChoice="true">
      <xsd:complexType>
        <xsd:complexContent>
          <xsd:extension base="dms:MultiChoice">
            <xsd:sequence>
              <xsd:element name="Value" maxOccurs="unbounded" minOccurs="0" nillable="true">
                <xsd:simpleType>
                  <xsd:restriction base="dms:Choice">
                    <xsd:enumeration value="Agenda &amp; Minutes"/>
                    <xsd:enumeration value="Allergy"/>
                    <xsd:enumeration value="Backgrounder"/>
                    <xsd:enumeration value="Basic"/>
                    <xsd:enumeration value="Brochure or Flatsheet"/>
                    <xsd:enumeration value="Calendar"/>
                    <xsd:enumeration value="Certificate"/>
                    <xsd:enumeration value="Checklist"/>
                    <xsd:enumeration value="Chinook Learning Services"/>
                    <xsd:enumeration value="Community Engagement"/>
                    <xsd:enumeration value="Coronavirus | Covid-19"/>
                    <xsd:enumeration value="Email"/>
                    <xsd:enumeration value="Event"/>
                    <xsd:enumeration value="Fax"/>
                    <xsd:enumeration value="Fees &amp; Legal"/>
                    <xsd:enumeration value="How-To"/>
                    <xsd:enumeration value="Invitation or Open House"/>
                    <xsd:enumeration value="Job Description"/>
                    <xsd:enumeration value="Letter"/>
                    <xsd:enumeration value="Letterhead"/>
                    <xsd:enumeration value="Lottery"/>
                    <xsd:enumeration value="Media | Advisory, News, Statement, Backgrounder"/>
                    <xsd:enumeration value="Memos, Notes, Speaking Notes"/>
                    <xsd:enumeration value="Newsletter"/>
                    <xsd:enumeration value="Partnership"/>
                    <xsd:enumeration value="Plan"/>
                    <xsd:enumeration value="Postcard"/>
                    <xsd:enumeration value="Presentation"/>
                    <xsd:enumeration value="Q &amp; A"/>
                    <xsd:enumeration value="Reports | Agenda, Minutes, Meetings"/>
                    <xsd:enumeration value="Report Cover"/>
                    <xsd:enumeration value="Sign"/>
                    <xsd:enumeration value="Teams"/>
                    <xsd:enumeration value="Video"/>
                  </xsd:restriction>
                </xsd:simpleType>
              </xsd:element>
            </xsd:sequence>
          </xsd:extension>
        </xsd:complexContent>
      </xsd:complexType>
    </xsd:element>
    <xsd:element name="Template_x0020_Name" ma:index="13" nillable="true" ma:displayName="Template Name" ma:internalName="Template_x0020_Nam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emplate_x0020_Name xmlns="8baefa7c-0ddb-46bf-94c9-d489601f2850" xsi:nil="true"/>
    <Topic xmlns="8baefa7c-0ddb-46bf-94c9-d489601f2850">
      <Value>Presentation</Value>
    </Topic>
    <_dlc_DocId xmlns="86003687-1d09-454a-a0ea-ad8f1346a0cf">INSITE-984982948-226</_dlc_DocId>
    <_dlc_DocIdUrl xmlns="86003687-1d09-454a-a0ea-ad8f1346a0cf">
      <Url>https://insite.cbe.ab.ca/system/forms-documents-records/templates-letterhead/_layouts/15/DocIdRedir.aspx?ID=INSITE-984982948-226</Url>
      <Description>INSITE-984982948-226</Description>
    </_dlc_DocIdUrl>
  </documentManagement>
</p:properties>
</file>

<file path=customXml/itemProps1.xml><?xml version="1.0" encoding="utf-8"?>
<ds:datastoreItem xmlns:ds="http://schemas.openxmlformats.org/officeDocument/2006/customXml" ds:itemID="{24810BC2-4603-4071-AD08-5880AD69BCAA}">
  <ds:schemaRefs>
    <ds:schemaRef ds:uri="http://schemas.microsoft.com/sharepoint/v3/contenttype/forms"/>
  </ds:schemaRefs>
</ds:datastoreItem>
</file>

<file path=customXml/itemProps2.xml><?xml version="1.0" encoding="utf-8"?>
<ds:datastoreItem xmlns:ds="http://schemas.openxmlformats.org/officeDocument/2006/customXml" ds:itemID="{D48C1730-1265-471A-96C1-3F924254EDFB}">
  <ds:schemaRefs>
    <ds:schemaRef ds:uri="http://schemas.microsoft.com/sharepoint/events"/>
  </ds:schemaRefs>
</ds:datastoreItem>
</file>

<file path=customXml/itemProps3.xml><?xml version="1.0" encoding="utf-8"?>
<ds:datastoreItem xmlns:ds="http://schemas.openxmlformats.org/officeDocument/2006/customXml" ds:itemID="{FCA008BF-7E15-4545-A1EC-F920FDADA4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003687-1d09-454a-a0ea-ad8f1346a0cf"/>
    <ds:schemaRef ds:uri="8baefa7c-0ddb-46bf-94c9-d489601f28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50FCACE-D343-4214-A70A-43CEDCF240B7}">
  <ds:schemaRefs>
    <ds:schemaRef ds:uri="http://schemas.microsoft.com/office/2006/metadata/properties"/>
    <ds:schemaRef ds:uri="http://schemas.microsoft.com/office/2006/documentManagement/types"/>
    <ds:schemaRef ds:uri="http://purl.org/dc/elements/1.1/"/>
    <ds:schemaRef ds:uri="http://purl.org/dc/dcmitype/"/>
    <ds:schemaRef ds:uri="86003687-1d09-454a-a0ea-ad8f1346a0cf"/>
    <ds:schemaRef ds:uri="http://schemas.microsoft.com/office/infopath/2007/PartnerControls"/>
    <ds:schemaRef ds:uri="http://www.w3.org/XML/1998/namespace"/>
    <ds:schemaRef ds:uri="http://purl.org/dc/terms/"/>
    <ds:schemaRef ds:uri="http://schemas.openxmlformats.org/package/2006/metadata/core-properties"/>
    <ds:schemaRef ds:uri="8baefa7c-0ddb-46bf-94c9-d489601f2850"/>
  </ds:schemaRefs>
</ds:datastoreItem>
</file>

<file path=docProps/app.xml><?xml version="1.0" encoding="utf-8"?>
<Properties xmlns="http://schemas.openxmlformats.org/officeDocument/2006/extended-properties" xmlns:vt="http://schemas.openxmlformats.org/officeDocument/2006/docPropsVTypes">
  <Template>Presentation_generic_template_1</Template>
  <TotalTime>12792</TotalTime>
  <Words>622</Words>
  <Application>Microsoft Office PowerPoint</Application>
  <PresentationFormat>On-screen Show (16:9)</PresentationFormat>
  <Paragraphs>86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Gifted and Talented Education Queen Elizabeth High School </vt:lpstr>
      <vt:lpstr>PowerPoint Presentation</vt:lpstr>
      <vt:lpstr>Gifted and Talented Education</vt:lpstr>
      <vt:lpstr>PowerPoint Presentation</vt:lpstr>
      <vt:lpstr>PowerPoint Presentation</vt:lpstr>
      <vt:lpstr>PowerPoint Presentation</vt:lpstr>
      <vt:lpstr>PowerPoint Presentation</vt:lpstr>
      <vt:lpstr>PowerPoint Presentation</vt:lpstr>
      <vt:lpstr>What is GATE?</vt:lpstr>
      <vt:lpstr>What is GATE?</vt:lpstr>
      <vt:lpstr>What is GATE?</vt:lpstr>
      <vt:lpstr>What is GATE?</vt:lpstr>
      <vt:lpstr>Examples of Enrichment: Humanities</vt:lpstr>
      <vt:lpstr>Examples of Enrichment: Humanities</vt:lpstr>
      <vt:lpstr>PowerPoint Presentation</vt:lpstr>
      <vt:lpstr>Example of Enrichment: Science</vt:lpstr>
      <vt:lpstr>Example of Enrichment: Science</vt:lpstr>
      <vt:lpstr>Goals of GATE</vt:lpstr>
      <vt:lpstr>Observations</vt:lpstr>
      <vt:lpstr>More information:</vt:lpstr>
      <vt:lpstr>PowerPoint Presentation</vt:lpstr>
    </vt:vector>
  </TitlesOfParts>
  <Company>Calgary Board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GATE Queen Elizabeth High School</dc:title>
  <dc:creator>Thwaites, William K</dc:creator>
  <cp:lastModifiedBy>Thwaites, William K</cp:lastModifiedBy>
  <cp:revision>13</cp:revision>
  <cp:lastPrinted>2026-05-21T21:51:49Z</cp:lastPrinted>
  <dcterms:created xsi:type="dcterms:W3CDTF">2025-05-21T18:55:01Z</dcterms:created>
  <dcterms:modified xsi:type="dcterms:W3CDTF">2026-05-23T23:19:20Z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0x0101002C6F3CD9949A1744878AEF2928A1ED43</vt:lpwstr>
  </property>
  <property fmtid="{D5CDD505-2E9C-101B-9397-08002B2CF9AE}" pid="3" name="_dlc_DocIdItemGuid">
    <vt:lpwstr>78879d0e-a64b-4fc0-aaee-3120323bd5b9</vt:lpwstr>
  </property>
</Properties>
</file>